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87" r:id="rId12"/>
    <p:sldId id="271" r:id="rId13"/>
    <p:sldId id="289" r:id="rId14"/>
    <p:sldId id="299" r:id="rId15"/>
    <p:sldId id="277" r:id="rId16"/>
    <p:sldId id="275" r:id="rId17"/>
    <p:sldId id="280" r:id="rId18"/>
    <p:sldId id="294" r:id="rId19"/>
    <p:sldId id="296" r:id="rId20"/>
    <p:sldId id="297" r:id="rId21"/>
    <p:sldId id="282" r:id="rId22"/>
    <p:sldId id="291" r:id="rId23"/>
    <p:sldId id="298" r:id="rId24"/>
  </p:sldIdLst>
  <p:sldSz cx="9144000" cy="5143500" type="screen16x9"/>
  <p:notesSz cx="6858000" cy="9144000"/>
  <p:embeddedFontLst>
    <p:embeddedFont>
      <p:font typeface="Josefin Slab" panose="020B0604020202020204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Josefin Slab SemiBold" panose="020B0604020202020204" charset="0"/>
      <p:regular r:id="rId34"/>
      <p:bold r:id="rId35"/>
      <p:italic r:id="rId36"/>
      <p:boldItalic r:id="rId37"/>
    </p:embeddedFont>
    <p:embeddedFont>
      <p:font typeface="Josefin Sans SemiBold" panose="020B0604020202020204" charset="0"/>
      <p:regular r:id="rId38"/>
      <p:bold r:id="rId39"/>
      <p:italic r:id="rId40"/>
      <p:boldItalic r:id="rId41"/>
    </p:embeddedFont>
    <p:embeddedFont>
      <p:font typeface="Josefin Sans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9AA454-EC83-4877-AA52-3AB2E70872FF}">
  <a:tblStyle styleId="{A99AA454-EC83-4877-AA52-3AB2E7087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4" d="100"/>
          <a:sy n="174" d="100"/>
        </p:scale>
        <p:origin x="110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9369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7692bd1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7692bd1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6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7692bd1e7_0_7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7692bd1e7_0_7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98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a7692bd1e7_0_3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a7692bd1e7_0_3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28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7692bd1e7_0_7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7692bd1e7_0_7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79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a7692bd1e7_0_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a7692bd1e7_0_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25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a7692bd1e7_0_10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a7692bd1e7_0_10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71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7692bd1e7_0_2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7692bd1e7_0_2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89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7692bd1e7_0_9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7692bd1e7_0_9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35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a7692bd1e7_0_1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a7692bd1e7_0_1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372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7692bd1e7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7692bd1e7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060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a7692bd1e7_0_4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a7692bd1e7_0_4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0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7692bd1e7_0_57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7692bd1e7_0_57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033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a7692bd1e7_0_4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a7692bd1e7_0_4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655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a7692bd1e7_0_1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a7692bd1e7_0_1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927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a7692bd1e7_0_4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a7692bd1e7_0_4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959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7692bd1e7_0_11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7692bd1e7_0_11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25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7692bd1e7_0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7692bd1e7_0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77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7692bd1e7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7692bd1e7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80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7692bd1e7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7692bd1e7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5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7692bd1e7_0_5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7692bd1e7_0_5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27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7692bd1e7_0_2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7692bd1e7_0_2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587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7692bd1e7_0_9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7692bd1e7_0_9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36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7692bd1e7_0_7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7692bd1e7_0_7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75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21790" y="-9925"/>
            <a:ext cx="1299900" cy="51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None/>
              <a:defRPr sz="14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_1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2602214" y="870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602213" y="12851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2602224" y="5206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3"/>
          </p:nvPr>
        </p:nvSpPr>
        <p:spPr>
          <a:xfrm>
            <a:off x="4899589" y="8667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4899584" y="12798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5" hasCustomPrompt="1"/>
          </p:nvPr>
        </p:nvSpPr>
        <p:spPr>
          <a:xfrm>
            <a:off x="4899599" y="5172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 idx="6"/>
          </p:nvPr>
        </p:nvSpPr>
        <p:spPr>
          <a:xfrm>
            <a:off x="2602214" y="368352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2602213" y="409667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2602224" y="333402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9"/>
          </p:nvPr>
        </p:nvSpPr>
        <p:spPr>
          <a:xfrm>
            <a:off x="4899589" y="368352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4899588" y="409857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9599" y="333404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/>
          <p:nvPr/>
        </p:nvSpPr>
        <p:spPr>
          <a:xfrm>
            <a:off x="219000" y="1953395"/>
            <a:ext cx="8706000" cy="123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0" y="2063077"/>
            <a:ext cx="9144000" cy="99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15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16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0" y="409800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829350" y="1479089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829350" y="3650700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ctrTitle"/>
          </p:nvPr>
        </p:nvSpPr>
        <p:spPr>
          <a:xfrm>
            <a:off x="4363200" y="2982850"/>
            <a:ext cx="20448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96925" y="2049000"/>
            <a:ext cx="42249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lab SemiBold"/>
              <a:buNone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20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2425075" y="539400"/>
            <a:ext cx="4293900" cy="406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2147425" y="1164000"/>
            <a:ext cx="4849200" cy="281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2"/>
          </p:nvPr>
        </p:nvSpPr>
        <p:spPr>
          <a:xfrm>
            <a:off x="4290600" y="3007119"/>
            <a:ext cx="22695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cxnSp>
        <p:nvCxnSpPr>
          <p:cNvPr id="118" name="Google Shape;118;p15"/>
          <p:cNvCxnSpPr/>
          <p:nvPr/>
        </p:nvCxnSpPr>
        <p:spPr>
          <a:xfrm>
            <a:off x="2425157" y="1479100"/>
            <a:ext cx="42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5"/>
          <p:cNvCxnSpPr/>
          <p:nvPr/>
        </p:nvCxnSpPr>
        <p:spPr>
          <a:xfrm>
            <a:off x="2425157" y="3650700"/>
            <a:ext cx="42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583900" y="1757400"/>
            <a:ext cx="39762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 SemiBold"/>
              <a:buNone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ctrTitle" idx="3"/>
          </p:nvPr>
        </p:nvSpPr>
        <p:spPr>
          <a:xfrm>
            <a:off x="3549600" y="2754250"/>
            <a:ext cx="20448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_NUMBER_1_1_1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3355350" y="1931250"/>
            <a:ext cx="2433300" cy="128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5893650" y="3252675"/>
            <a:ext cx="2433300" cy="12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817100" y="626150"/>
            <a:ext cx="2433300" cy="12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 hasCustomPrompt="1"/>
          </p:nvPr>
        </p:nvSpPr>
        <p:spPr>
          <a:xfrm>
            <a:off x="917000" y="737838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917000" y="1331418"/>
            <a:ext cx="223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 hasCustomPrompt="1"/>
          </p:nvPr>
        </p:nvSpPr>
        <p:spPr>
          <a:xfrm>
            <a:off x="3455250" y="2020913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3455250" y="2614493"/>
            <a:ext cx="223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4" hasCustomPrompt="1"/>
          </p:nvPr>
        </p:nvSpPr>
        <p:spPr>
          <a:xfrm>
            <a:off x="5993550" y="3364363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5"/>
          </p:nvPr>
        </p:nvSpPr>
        <p:spPr>
          <a:xfrm>
            <a:off x="5993550" y="3957943"/>
            <a:ext cx="223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ctrTitle" idx="6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248100" y="539400"/>
            <a:ext cx="6647700" cy="406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022300" y="962375"/>
            <a:ext cx="7099500" cy="31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9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_1"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2470950" y="1058075"/>
            <a:ext cx="5865300" cy="3427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ctrTitle"/>
          </p:nvPr>
        </p:nvSpPr>
        <p:spPr>
          <a:xfrm>
            <a:off x="4806975" y="1380625"/>
            <a:ext cx="30825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1"/>
          </p:nvPr>
        </p:nvSpPr>
        <p:spPr>
          <a:xfrm>
            <a:off x="4806975" y="2255725"/>
            <a:ext cx="3082500" cy="19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 ">
  <p:cSld name="CUSTOM_17_2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5045125" y="3196350"/>
            <a:ext cx="41235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1"/>
          </p:nvPr>
        </p:nvSpPr>
        <p:spPr>
          <a:xfrm>
            <a:off x="6054575" y="3460512"/>
            <a:ext cx="2244000" cy="10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hasCustomPrompt="1"/>
          </p:nvPr>
        </p:nvSpPr>
        <p:spPr>
          <a:xfrm>
            <a:off x="4285350" y="4073694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4"/>
          <p:cNvSpPr/>
          <p:nvPr/>
        </p:nvSpPr>
        <p:spPr>
          <a:xfrm>
            <a:off x="0" y="506075"/>
            <a:ext cx="41235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2"/>
          </p:nvPr>
        </p:nvSpPr>
        <p:spPr>
          <a:xfrm>
            <a:off x="1243500" y="714324"/>
            <a:ext cx="2603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 idx="3" hasCustomPrompt="1"/>
          </p:nvPr>
        </p:nvSpPr>
        <p:spPr>
          <a:xfrm>
            <a:off x="-525725" y="781573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2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23">
    <p:bg>
      <p:bgPr>
        <a:solidFill>
          <a:schemeClr val="dk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0" y="0"/>
            <a:ext cx="446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723950" y="1001400"/>
            <a:ext cx="3242700" cy="3293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1"/>
          </p:nvPr>
        </p:nvSpPr>
        <p:spPr>
          <a:xfrm>
            <a:off x="837650" y="1819425"/>
            <a:ext cx="2976600" cy="19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2"/>
          </p:nvPr>
        </p:nvSpPr>
        <p:spPr>
          <a:xfrm>
            <a:off x="1276800" y="1483156"/>
            <a:ext cx="2098500" cy="2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3"/>
          </p:nvPr>
        </p:nvSpPr>
        <p:spPr>
          <a:xfrm>
            <a:off x="5067350" y="1819425"/>
            <a:ext cx="2920200" cy="19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ctrTitle" idx="4"/>
          </p:nvPr>
        </p:nvSpPr>
        <p:spPr>
          <a:xfrm>
            <a:off x="5506500" y="1483156"/>
            <a:ext cx="2098500" cy="2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4934400" y="1001400"/>
            <a:ext cx="3242700" cy="3293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8_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0" y="122245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1"/>
          </p:nvPr>
        </p:nvSpPr>
        <p:spPr>
          <a:xfrm>
            <a:off x="1926260" y="171614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 idx="2"/>
          </p:nvPr>
        </p:nvSpPr>
        <p:spPr>
          <a:xfrm>
            <a:off x="1919763" y="139648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0"/>
          <p:cNvSpPr/>
          <p:nvPr/>
        </p:nvSpPr>
        <p:spPr>
          <a:xfrm flipH="1">
            <a:off x="4715700" y="23401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3"/>
          </p:nvPr>
        </p:nvSpPr>
        <p:spPr>
          <a:xfrm flipH="1">
            <a:off x="5032644" y="2833793"/>
            <a:ext cx="21534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ctrTitle" idx="4"/>
          </p:nvPr>
        </p:nvSpPr>
        <p:spPr>
          <a:xfrm flipH="1">
            <a:off x="5019744" y="2514131"/>
            <a:ext cx="21663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0" y="34260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5"/>
          </p:nvPr>
        </p:nvSpPr>
        <p:spPr>
          <a:xfrm>
            <a:off x="1948672" y="391969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ctrTitle" idx="6"/>
          </p:nvPr>
        </p:nvSpPr>
        <p:spPr>
          <a:xfrm>
            <a:off x="1942175" y="360003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ctrTitle" idx="7"/>
          </p:nvPr>
        </p:nvSpPr>
        <p:spPr>
          <a:xfrm>
            <a:off x="713400" y="539400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9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ctrTitle" idx="2"/>
          </p:nvPr>
        </p:nvSpPr>
        <p:spPr>
          <a:xfrm>
            <a:off x="713400" y="539400"/>
            <a:ext cx="65073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3389100" y="164242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4364800" y="2178000"/>
            <a:ext cx="12417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ctrTitle" idx="3"/>
          </p:nvPr>
        </p:nvSpPr>
        <p:spPr>
          <a:xfrm>
            <a:off x="4364801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3389100" y="314077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4"/>
          </p:nvPr>
        </p:nvSpPr>
        <p:spPr>
          <a:xfrm>
            <a:off x="4369056" y="3667400"/>
            <a:ext cx="12417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ctrTitle" idx="5"/>
          </p:nvPr>
        </p:nvSpPr>
        <p:spPr>
          <a:xfrm>
            <a:off x="4364801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5892575" y="164242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subTitle" idx="6"/>
          </p:nvPr>
        </p:nvSpPr>
        <p:spPr>
          <a:xfrm>
            <a:off x="6882250" y="2178000"/>
            <a:ext cx="12375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ctrTitle" idx="7"/>
          </p:nvPr>
        </p:nvSpPr>
        <p:spPr>
          <a:xfrm>
            <a:off x="6882249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5892575" y="314077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ubTitle" idx="8"/>
          </p:nvPr>
        </p:nvSpPr>
        <p:spPr>
          <a:xfrm>
            <a:off x="6886493" y="3667400"/>
            <a:ext cx="12375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ctrTitle" idx="9"/>
          </p:nvPr>
        </p:nvSpPr>
        <p:spPr>
          <a:xfrm>
            <a:off x="6882249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885625" y="1642425"/>
            <a:ext cx="2365800" cy="132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13"/>
          </p:nvPr>
        </p:nvSpPr>
        <p:spPr>
          <a:xfrm>
            <a:off x="1867550" y="2178000"/>
            <a:ext cx="1245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ctrTitle" idx="14"/>
          </p:nvPr>
        </p:nvSpPr>
        <p:spPr>
          <a:xfrm>
            <a:off x="1867550" y="1941275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885625" y="3140775"/>
            <a:ext cx="2365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 txBox="1">
            <a:spLocks noGrp="1"/>
          </p:cNvSpPr>
          <p:nvPr>
            <p:ph type="subTitle" idx="15"/>
          </p:nvPr>
        </p:nvSpPr>
        <p:spPr>
          <a:xfrm>
            <a:off x="1872327" y="3667400"/>
            <a:ext cx="1245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ctrTitle" idx="16"/>
          </p:nvPr>
        </p:nvSpPr>
        <p:spPr>
          <a:xfrm>
            <a:off x="1867550" y="3446350"/>
            <a:ext cx="13854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248101" y="850947"/>
            <a:ext cx="6647700" cy="344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976775" y="1281000"/>
            <a:ext cx="7190400" cy="252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83450" y="2561275"/>
            <a:ext cx="67122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043100" y="1566400"/>
            <a:ext cx="4992900" cy="11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427100" y="3169105"/>
            <a:ext cx="42249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 SemiBold"/>
              <a:buNone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1032450" y="1001400"/>
            <a:ext cx="7079100" cy="329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2608800" y="0"/>
            <a:ext cx="39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2721654" y="2593615"/>
            <a:ext cx="36651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 idx="2" hasCustomPrompt="1"/>
          </p:nvPr>
        </p:nvSpPr>
        <p:spPr>
          <a:xfrm>
            <a:off x="3026136" y="1417363"/>
            <a:ext cx="27264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1"/>
          </p:nvPr>
        </p:nvSpPr>
        <p:spPr>
          <a:xfrm>
            <a:off x="3076206" y="3397337"/>
            <a:ext cx="28572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 SemiBold"/>
              <a:buNone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2"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body" idx="1"/>
          </p:nvPr>
        </p:nvSpPr>
        <p:spPr>
          <a:xfrm>
            <a:off x="735700" y="638725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◂"/>
              <a:defRPr>
                <a:solidFill>
                  <a:srgbClr val="338987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33898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>
                <a:solidFill>
                  <a:srgbClr val="33898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33898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_1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1">
  <p:cSld name="CUSTOM_27_1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88150" y="751850"/>
            <a:ext cx="3867300" cy="3643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5155260" y="822700"/>
            <a:ext cx="3090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5115400" y="2760425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928100" y="618350"/>
            <a:ext cx="3597000" cy="390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3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1682050" y="1340375"/>
            <a:ext cx="752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56225" y="3026125"/>
            <a:ext cx="752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3496225" y="1777412"/>
            <a:ext cx="4239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166692" y="2133255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614200" y="3472738"/>
            <a:ext cx="4031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3"/>
          </p:nvPr>
        </p:nvSpPr>
        <p:spPr>
          <a:xfrm>
            <a:off x="5124663" y="3758315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0"/>
            <a:ext cx="446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 idx="2"/>
          </p:nvPr>
        </p:nvSpPr>
        <p:spPr>
          <a:xfrm>
            <a:off x="713400" y="1723793"/>
            <a:ext cx="312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713400" y="2748650"/>
            <a:ext cx="30414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713400" y="3932550"/>
            <a:ext cx="7717200" cy="869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-25" y="4130400"/>
            <a:ext cx="9144000" cy="4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13400" y="4177500"/>
            <a:ext cx="7717200" cy="3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219000" y="1567100"/>
            <a:ext cx="8706000" cy="20109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0" y="1745208"/>
            <a:ext cx="9144000" cy="16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878875" y="3696675"/>
            <a:ext cx="538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6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Font typeface="Josefin Slab SemiBold"/>
              <a:buChar char="■"/>
              <a:defRPr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6" r:id="rId14"/>
    <p:sldLayoutId id="2147483667" r:id="rId15"/>
    <p:sldLayoutId id="2147483670" r:id="rId16"/>
    <p:sldLayoutId id="2147483673" r:id="rId17"/>
    <p:sldLayoutId id="2147483676" r:id="rId18"/>
    <p:sldLayoutId id="2147483680" r:id="rId19"/>
    <p:sldLayoutId id="2147483682" r:id="rId20"/>
    <p:sldLayoutId id="2147483683" r:id="rId21"/>
    <p:sldLayoutId id="2147483685" r:id="rId22"/>
    <p:sldLayoutId id="2147483687" r:id="rId23"/>
    <p:sldLayoutId id="2147483688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 Gabriel Antonio Zepeda</a:t>
            </a:r>
            <a:endParaRPr dirty="0"/>
          </a:p>
        </p:txBody>
      </p:sp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My Journey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Goals</a:t>
            </a:r>
            <a:endParaRPr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</a:t>
            </a:r>
            <a:endParaRPr dirty="0"/>
          </a:p>
        </p:txBody>
      </p:sp>
      <p:sp>
        <p:nvSpPr>
          <p:cNvPr id="551" name="Google Shape;551;p57"/>
          <p:cNvSpPr txBox="1">
            <a:spLocks noGrp="1"/>
          </p:cNvSpPr>
          <p:nvPr>
            <p:ph type="subTitle" idx="1"/>
          </p:nvPr>
        </p:nvSpPr>
        <p:spPr>
          <a:xfrm>
            <a:off x="837650" y="1819425"/>
            <a:ext cx="2976600" cy="19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Learn as many tech stacks as possible within my specialization.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dirty="0" smtClean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Build excellent documentation habits as an SOC Analyst.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Creating a solid learning portfolio.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Improve my communication in presenting on a professional level.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 smtClean="0"/>
              <a:t>Remain caught up on industry news.</a:t>
            </a:r>
            <a:endParaRPr dirty="0"/>
          </a:p>
        </p:txBody>
      </p:sp>
      <p:sp>
        <p:nvSpPr>
          <p:cNvPr id="552" name="Google Shape;552;p57"/>
          <p:cNvSpPr txBox="1">
            <a:spLocks noGrp="1"/>
          </p:cNvSpPr>
          <p:nvPr>
            <p:ph type="ctrTitle" idx="2"/>
          </p:nvPr>
        </p:nvSpPr>
        <p:spPr>
          <a:xfrm>
            <a:off x="1276700" y="1208771"/>
            <a:ext cx="2098500" cy="2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Short-Term</a:t>
            </a:r>
            <a:endParaRPr dirty="0"/>
          </a:p>
        </p:txBody>
      </p:sp>
      <p:sp>
        <p:nvSpPr>
          <p:cNvPr id="553" name="Google Shape;553;p57"/>
          <p:cNvSpPr txBox="1">
            <a:spLocks noGrp="1"/>
          </p:cNvSpPr>
          <p:nvPr>
            <p:ph type="subTitle" idx="3"/>
          </p:nvPr>
        </p:nvSpPr>
        <p:spPr>
          <a:xfrm>
            <a:off x="5067350" y="1819425"/>
            <a:ext cx="2920200" cy="19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-US" dirty="0" smtClean="0">
                <a:solidFill>
                  <a:schemeClr val="accent6"/>
                </a:solidFill>
              </a:rPr>
              <a:t>Obtain my certifications.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endParaRPr dirty="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-US" dirty="0" smtClean="0">
                <a:solidFill>
                  <a:schemeClr val="accent6"/>
                </a:solidFill>
              </a:rPr>
              <a:t>Master the appropriate tech stacks as a cyber security professional.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endParaRPr dirty="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-US" dirty="0" smtClean="0">
                <a:solidFill>
                  <a:schemeClr val="accent6"/>
                </a:solidFill>
              </a:rPr>
              <a:t>Soft skill mastery and undertaking leadership roles.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endParaRPr dirty="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-US" dirty="0" smtClean="0">
                <a:solidFill>
                  <a:schemeClr val="accent6"/>
                </a:solidFill>
              </a:rPr>
              <a:t>Move up the SOC Tier tracks from Tier 1 to 2 to 3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endParaRPr dirty="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" dirty="0" smtClean="0">
                <a:solidFill>
                  <a:schemeClr val="accent6"/>
                </a:solidFill>
              </a:rPr>
              <a:t>Adopt life long learning.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54" name="Google Shape;554;p57"/>
          <p:cNvSpPr txBox="1">
            <a:spLocks noGrp="1"/>
          </p:cNvSpPr>
          <p:nvPr>
            <p:ph type="ctrTitle" idx="4"/>
          </p:nvPr>
        </p:nvSpPr>
        <p:spPr>
          <a:xfrm>
            <a:off x="5508172" y="1208380"/>
            <a:ext cx="2098500" cy="2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Long-Term</a:t>
            </a:r>
            <a:endParaRPr dirty="0"/>
          </a:p>
        </p:txBody>
      </p:sp>
      <p:sp>
        <p:nvSpPr>
          <p:cNvPr id="555" name="Google Shape;555;p57"/>
          <p:cNvSpPr/>
          <p:nvPr/>
        </p:nvSpPr>
        <p:spPr>
          <a:xfrm>
            <a:off x="1996650" y="3971628"/>
            <a:ext cx="658800" cy="65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7"/>
          <p:cNvSpPr/>
          <p:nvPr/>
        </p:nvSpPr>
        <p:spPr>
          <a:xfrm>
            <a:off x="6226250" y="3971628"/>
            <a:ext cx="658800" cy="658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57"/>
          <p:cNvGrpSpPr/>
          <p:nvPr/>
        </p:nvGrpSpPr>
        <p:grpSpPr>
          <a:xfrm>
            <a:off x="6378905" y="4124265"/>
            <a:ext cx="353503" cy="353503"/>
            <a:chOff x="1487200" y="4993750"/>
            <a:chExt cx="483125" cy="483125"/>
          </a:xfrm>
        </p:grpSpPr>
        <p:sp>
          <p:nvSpPr>
            <p:cNvPr id="558" name="Google Shape;558;p57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57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560" name="Google Shape;560;p57"/>
          <p:cNvGrpSpPr/>
          <p:nvPr/>
        </p:nvGrpSpPr>
        <p:grpSpPr>
          <a:xfrm>
            <a:off x="2140108" y="4115026"/>
            <a:ext cx="371765" cy="371765"/>
            <a:chOff x="2081650" y="4993750"/>
            <a:chExt cx="483125" cy="483125"/>
          </a:xfrm>
        </p:grpSpPr>
        <p:sp>
          <p:nvSpPr>
            <p:cNvPr id="561" name="Google Shape;561;p57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57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6"/>
          <p:cNvSpPr txBox="1">
            <a:spLocks noGrp="1"/>
          </p:cNvSpPr>
          <p:nvPr>
            <p:ph type="title"/>
          </p:nvPr>
        </p:nvSpPr>
        <p:spPr>
          <a:xfrm>
            <a:off x="713400" y="4177500"/>
            <a:ext cx="7717200" cy="3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Cybersecurity?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 txBox="1">
            <a:spLocks noGrp="1"/>
          </p:cNvSpPr>
          <p:nvPr>
            <p:ph type="ctrTitle"/>
          </p:nvPr>
        </p:nvSpPr>
        <p:spPr>
          <a:xfrm>
            <a:off x="5599480" y="115546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Cybersecurity</a:t>
            </a:r>
            <a:endParaRPr dirty="0"/>
          </a:p>
        </p:txBody>
      </p:sp>
      <p:sp>
        <p:nvSpPr>
          <p:cNvPr id="633" name="Google Shape;633;p6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7</a:t>
            </a:r>
            <a:endParaRPr dirty="0"/>
          </a:p>
        </p:txBody>
      </p:sp>
      <p:sp>
        <p:nvSpPr>
          <p:cNvPr id="634" name="Google Shape;634;p60"/>
          <p:cNvSpPr txBox="1">
            <a:spLocks noGrp="1"/>
          </p:cNvSpPr>
          <p:nvPr>
            <p:ph type="ctrTitle" idx="7"/>
          </p:nvPr>
        </p:nvSpPr>
        <p:spPr>
          <a:xfrm>
            <a:off x="1096550" y="356337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Rationale</a:t>
            </a:r>
            <a:endParaRPr sz="4000" dirty="0"/>
          </a:p>
        </p:txBody>
      </p:sp>
      <p:sp>
        <p:nvSpPr>
          <p:cNvPr id="635" name="Google Shape;635;p60"/>
          <p:cNvSpPr txBox="1">
            <a:spLocks noGrp="1"/>
          </p:cNvSpPr>
          <p:nvPr>
            <p:ph type="subTitle" idx="5"/>
          </p:nvPr>
        </p:nvSpPr>
        <p:spPr>
          <a:xfrm>
            <a:off x="1664079" y="4007206"/>
            <a:ext cx="234219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real incidents which happen keep the job dynamic, no two incidents will be truly the same.</a:t>
            </a:r>
            <a:endParaRPr dirty="0"/>
          </a:p>
        </p:txBody>
      </p:sp>
      <p:sp>
        <p:nvSpPr>
          <p:cNvPr id="636" name="Google Shape;636;p60"/>
          <p:cNvSpPr txBox="1">
            <a:spLocks noGrp="1"/>
          </p:cNvSpPr>
          <p:nvPr>
            <p:ph type="ctrTitle" idx="6"/>
          </p:nvPr>
        </p:nvSpPr>
        <p:spPr>
          <a:xfrm>
            <a:off x="2121469" y="3658256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Engaging</a:t>
            </a:r>
            <a:endParaRPr dirty="0"/>
          </a:p>
        </p:txBody>
      </p:sp>
      <p:sp>
        <p:nvSpPr>
          <p:cNvPr id="637" name="Google Shape;637;p60"/>
          <p:cNvSpPr txBox="1">
            <a:spLocks noGrp="1"/>
          </p:cNvSpPr>
          <p:nvPr>
            <p:ph type="subTitle" idx="3"/>
          </p:nvPr>
        </p:nvSpPr>
        <p:spPr>
          <a:xfrm flipH="1">
            <a:off x="4881046" y="2899067"/>
            <a:ext cx="2621685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High demand / job security with a large range of roles and opportunities. 1000+ jobs daily. </a:t>
            </a:r>
            <a:endParaRPr dirty="0"/>
          </a:p>
        </p:txBody>
      </p:sp>
      <p:sp>
        <p:nvSpPr>
          <p:cNvPr id="638" name="Google Shape;638;p60"/>
          <p:cNvSpPr txBox="1">
            <a:spLocks noGrp="1"/>
          </p:cNvSpPr>
          <p:nvPr>
            <p:ph type="subTitle" idx="1"/>
          </p:nvPr>
        </p:nvSpPr>
        <p:spPr>
          <a:xfrm>
            <a:off x="1521836" y="1726030"/>
            <a:ext cx="2828364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 a cyber threat hunter the idea of protecting people &amp; organizations appeals to me. A clear sense of mission.</a:t>
            </a:r>
            <a:endParaRPr dirty="0"/>
          </a:p>
        </p:txBody>
      </p:sp>
      <p:sp>
        <p:nvSpPr>
          <p:cNvPr id="639" name="Google Shape;639;p60"/>
          <p:cNvSpPr txBox="1">
            <a:spLocks noGrp="1"/>
          </p:cNvSpPr>
          <p:nvPr>
            <p:ph type="ctrTitle" idx="2"/>
          </p:nvPr>
        </p:nvSpPr>
        <p:spPr>
          <a:xfrm>
            <a:off x="1846268" y="1377080"/>
            <a:ext cx="21795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Digital Detective</a:t>
            </a:r>
            <a:endParaRPr dirty="0"/>
          </a:p>
        </p:txBody>
      </p:sp>
      <p:sp>
        <p:nvSpPr>
          <p:cNvPr id="640" name="Google Shape;640;p60"/>
          <p:cNvSpPr txBox="1">
            <a:spLocks noGrp="1"/>
          </p:cNvSpPr>
          <p:nvPr>
            <p:ph type="ctrTitle" idx="4"/>
          </p:nvPr>
        </p:nvSpPr>
        <p:spPr>
          <a:xfrm flipH="1">
            <a:off x="5108738" y="2550117"/>
            <a:ext cx="21663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Flexibility &amp; Growth</a:t>
            </a:r>
            <a:endParaRPr dirty="0"/>
          </a:p>
        </p:txBody>
      </p:sp>
      <p:sp>
        <p:nvSpPr>
          <p:cNvPr id="641" name="Google Shape;641;p60"/>
          <p:cNvSpPr/>
          <p:nvPr/>
        </p:nvSpPr>
        <p:spPr>
          <a:xfrm>
            <a:off x="417779" y="1290554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0"/>
          <p:cNvSpPr/>
          <p:nvPr/>
        </p:nvSpPr>
        <p:spPr>
          <a:xfrm>
            <a:off x="417779" y="3505842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0"/>
          <p:cNvSpPr/>
          <p:nvPr/>
        </p:nvSpPr>
        <p:spPr>
          <a:xfrm>
            <a:off x="7658931" y="2411163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0"/>
          <p:cNvSpPr/>
          <p:nvPr/>
        </p:nvSpPr>
        <p:spPr>
          <a:xfrm>
            <a:off x="721654" y="1588117"/>
            <a:ext cx="443750" cy="443750"/>
          </a:xfrm>
          <a:custGeom>
            <a:avLst/>
            <a:gdLst/>
            <a:ahLst/>
            <a:cxnLst/>
            <a:rect l="l" t="t" r="r" b="b"/>
            <a:pathLst>
              <a:path w="17750" h="17750" extrusionOk="0">
                <a:moveTo>
                  <a:pt x="4175" y="1023"/>
                </a:moveTo>
                <a:lnTo>
                  <a:pt x="4175" y="2073"/>
                </a:lnTo>
                <a:lnTo>
                  <a:pt x="1051" y="2073"/>
                </a:lnTo>
                <a:lnTo>
                  <a:pt x="1051" y="1023"/>
                </a:lnTo>
                <a:close/>
                <a:moveTo>
                  <a:pt x="8350" y="1023"/>
                </a:moveTo>
                <a:lnTo>
                  <a:pt x="8350" y="2073"/>
                </a:lnTo>
                <a:lnTo>
                  <a:pt x="5226" y="2073"/>
                </a:lnTo>
                <a:lnTo>
                  <a:pt x="5226" y="1023"/>
                </a:lnTo>
                <a:close/>
                <a:moveTo>
                  <a:pt x="12524" y="1023"/>
                </a:moveTo>
                <a:lnTo>
                  <a:pt x="12524" y="2073"/>
                </a:lnTo>
                <a:lnTo>
                  <a:pt x="9401" y="2073"/>
                </a:lnTo>
                <a:lnTo>
                  <a:pt x="9401" y="1023"/>
                </a:lnTo>
                <a:close/>
                <a:moveTo>
                  <a:pt x="16699" y="1023"/>
                </a:moveTo>
                <a:lnTo>
                  <a:pt x="16699" y="2073"/>
                </a:lnTo>
                <a:lnTo>
                  <a:pt x="13575" y="2073"/>
                </a:lnTo>
                <a:lnTo>
                  <a:pt x="13575" y="1023"/>
                </a:lnTo>
                <a:close/>
                <a:moveTo>
                  <a:pt x="4175" y="3096"/>
                </a:moveTo>
                <a:lnTo>
                  <a:pt x="4175" y="4147"/>
                </a:lnTo>
                <a:lnTo>
                  <a:pt x="1051" y="4147"/>
                </a:lnTo>
                <a:lnTo>
                  <a:pt x="1051" y="3096"/>
                </a:lnTo>
                <a:close/>
                <a:moveTo>
                  <a:pt x="8350" y="3096"/>
                </a:moveTo>
                <a:lnTo>
                  <a:pt x="8350" y="4147"/>
                </a:lnTo>
                <a:lnTo>
                  <a:pt x="5226" y="4147"/>
                </a:lnTo>
                <a:lnTo>
                  <a:pt x="5226" y="3096"/>
                </a:lnTo>
                <a:close/>
                <a:moveTo>
                  <a:pt x="12524" y="3096"/>
                </a:moveTo>
                <a:lnTo>
                  <a:pt x="12524" y="4147"/>
                </a:lnTo>
                <a:lnTo>
                  <a:pt x="9401" y="4147"/>
                </a:lnTo>
                <a:lnTo>
                  <a:pt x="9401" y="3096"/>
                </a:lnTo>
                <a:close/>
                <a:moveTo>
                  <a:pt x="16699" y="3096"/>
                </a:moveTo>
                <a:lnTo>
                  <a:pt x="16699" y="4147"/>
                </a:lnTo>
                <a:lnTo>
                  <a:pt x="13575" y="4147"/>
                </a:lnTo>
                <a:lnTo>
                  <a:pt x="13575" y="3096"/>
                </a:lnTo>
                <a:close/>
                <a:moveTo>
                  <a:pt x="4175" y="5197"/>
                </a:moveTo>
                <a:lnTo>
                  <a:pt x="4175" y="8662"/>
                </a:lnTo>
                <a:lnTo>
                  <a:pt x="2613" y="7100"/>
                </a:lnTo>
                <a:lnTo>
                  <a:pt x="1051" y="8662"/>
                </a:lnTo>
                <a:lnTo>
                  <a:pt x="1051" y="5197"/>
                </a:lnTo>
                <a:close/>
                <a:moveTo>
                  <a:pt x="8350" y="5197"/>
                </a:moveTo>
                <a:lnTo>
                  <a:pt x="8350" y="8662"/>
                </a:lnTo>
                <a:lnTo>
                  <a:pt x="6788" y="7100"/>
                </a:lnTo>
                <a:lnTo>
                  <a:pt x="5226" y="8662"/>
                </a:lnTo>
                <a:lnTo>
                  <a:pt x="5226" y="5197"/>
                </a:lnTo>
                <a:close/>
                <a:moveTo>
                  <a:pt x="12524" y="5197"/>
                </a:moveTo>
                <a:lnTo>
                  <a:pt x="12524" y="8662"/>
                </a:lnTo>
                <a:lnTo>
                  <a:pt x="10963" y="7100"/>
                </a:lnTo>
                <a:lnTo>
                  <a:pt x="9401" y="8662"/>
                </a:lnTo>
                <a:lnTo>
                  <a:pt x="9401" y="5197"/>
                </a:lnTo>
                <a:close/>
                <a:moveTo>
                  <a:pt x="16699" y="5197"/>
                </a:moveTo>
                <a:lnTo>
                  <a:pt x="16699" y="8662"/>
                </a:lnTo>
                <a:lnTo>
                  <a:pt x="15137" y="7100"/>
                </a:lnTo>
                <a:lnTo>
                  <a:pt x="13575" y="8662"/>
                </a:lnTo>
                <a:lnTo>
                  <a:pt x="13575" y="5197"/>
                </a:lnTo>
                <a:close/>
                <a:moveTo>
                  <a:pt x="2613" y="8548"/>
                </a:moveTo>
                <a:lnTo>
                  <a:pt x="3948" y="9912"/>
                </a:lnTo>
                <a:lnTo>
                  <a:pt x="2613" y="11246"/>
                </a:lnTo>
                <a:lnTo>
                  <a:pt x="1250" y="9912"/>
                </a:lnTo>
                <a:lnTo>
                  <a:pt x="2613" y="8548"/>
                </a:lnTo>
                <a:close/>
                <a:moveTo>
                  <a:pt x="6788" y="8548"/>
                </a:moveTo>
                <a:lnTo>
                  <a:pt x="8151" y="9912"/>
                </a:lnTo>
                <a:lnTo>
                  <a:pt x="6788" y="11246"/>
                </a:lnTo>
                <a:lnTo>
                  <a:pt x="5425" y="9912"/>
                </a:lnTo>
                <a:lnTo>
                  <a:pt x="6788" y="8548"/>
                </a:lnTo>
                <a:close/>
                <a:moveTo>
                  <a:pt x="10963" y="8548"/>
                </a:moveTo>
                <a:lnTo>
                  <a:pt x="12326" y="9912"/>
                </a:lnTo>
                <a:lnTo>
                  <a:pt x="10963" y="11246"/>
                </a:lnTo>
                <a:lnTo>
                  <a:pt x="9599" y="9912"/>
                </a:lnTo>
                <a:lnTo>
                  <a:pt x="10963" y="8548"/>
                </a:lnTo>
                <a:close/>
                <a:moveTo>
                  <a:pt x="15137" y="8548"/>
                </a:moveTo>
                <a:lnTo>
                  <a:pt x="16500" y="9912"/>
                </a:lnTo>
                <a:lnTo>
                  <a:pt x="15137" y="11246"/>
                </a:lnTo>
                <a:lnTo>
                  <a:pt x="13802" y="9912"/>
                </a:lnTo>
                <a:lnTo>
                  <a:pt x="15137" y="8548"/>
                </a:lnTo>
                <a:close/>
                <a:moveTo>
                  <a:pt x="4175" y="11161"/>
                </a:moveTo>
                <a:lnTo>
                  <a:pt x="4175" y="14626"/>
                </a:lnTo>
                <a:lnTo>
                  <a:pt x="1051" y="14626"/>
                </a:lnTo>
                <a:lnTo>
                  <a:pt x="1051" y="11161"/>
                </a:lnTo>
                <a:lnTo>
                  <a:pt x="2613" y="12723"/>
                </a:lnTo>
                <a:lnTo>
                  <a:pt x="4175" y="11161"/>
                </a:lnTo>
                <a:close/>
                <a:moveTo>
                  <a:pt x="8350" y="11161"/>
                </a:moveTo>
                <a:lnTo>
                  <a:pt x="8350" y="14626"/>
                </a:lnTo>
                <a:lnTo>
                  <a:pt x="5226" y="14626"/>
                </a:lnTo>
                <a:lnTo>
                  <a:pt x="5226" y="11161"/>
                </a:lnTo>
                <a:lnTo>
                  <a:pt x="6788" y="12723"/>
                </a:lnTo>
                <a:lnTo>
                  <a:pt x="8350" y="11161"/>
                </a:lnTo>
                <a:close/>
                <a:moveTo>
                  <a:pt x="12524" y="11161"/>
                </a:moveTo>
                <a:lnTo>
                  <a:pt x="12524" y="14626"/>
                </a:lnTo>
                <a:lnTo>
                  <a:pt x="9401" y="14626"/>
                </a:lnTo>
                <a:lnTo>
                  <a:pt x="9401" y="11161"/>
                </a:lnTo>
                <a:lnTo>
                  <a:pt x="10963" y="12723"/>
                </a:lnTo>
                <a:lnTo>
                  <a:pt x="12524" y="11161"/>
                </a:lnTo>
                <a:close/>
                <a:moveTo>
                  <a:pt x="16699" y="11161"/>
                </a:moveTo>
                <a:lnTo>
                  <a:pt x="16699" y="14626"/>
                </a:lnTo>
                <a:lnTo>
                  <a:pt x="13575" y="14626"/>
                </a:lnTo>
                <a:lnTo>
                  <a:pt x="13575" y="11161"/>
                </a:lnTo>
                <a:lnTo>
                  <a:pt x="15137" y="12723"/>
                </a:lnTo>
                <a:lnTo>
                  <a:pt x="16699" y="11161"/>
                </a:lnTo>
                <a:close/>
                <a:moveTo>
                  <a:pt x="4175" y="15648"/>
                </a:moveTo>
                <a:lnTo>
                  <a:pt x="4175" y="16699"/>
                </a:lnTo>
                <a:lnTo>
                  <a:pt x="1051" y="16699"/>
                </a:lnTo>
                <a:lnTo>
                  <a:pt x="1051" y="15648"/>
                </a:lnTo>
                <a:close/>
                <a:moveTo>
                  <a:pt x="8350" y="15648"/>
                </a:moveTo>
                <a:lnTo>
                  <a:pt x="8350" y="16699"/>
                </a:lnTo>
                <a:lnTo>
                  <a:pt x="5226" y="16699"/>
                </a:lnTo>
                <a:lnTo>
                  <a:pt x="5226" y="15648"/>
                </a:lnTo>
                <a:close/>
                <a:moveTo>
                  <a:pt x="12524" y="15648"/>
                </a:moveTo>
                <a:lnTo>
                  <a:pt x="12524" y="16699"/>
                </a:lnTo>
                <a:lnTo>
                  <a:pt x="9401" y="16699"/>
                </a:lnTo>
                <a:lnTo>
                  <a:pt x="9401" y="15648"/>
                </a:lnTo>
                <a:close/>
                <a:moveTo>
                  <a:pt x="16699" y="15648"/>
                </a:moveTo>
                <a:lnTo>
                  <a:pt x="16699" y="16699"/>
                </a:lnTo>
                <a:lnTo>
                  <a:pt x="13575" y="16699"/>
                </a:lnTo>
                <a:lnTo>
                  <a:pt x="13575" y="15648"/>
                </a:lnTo>
                <a:close/>
                <a:moveTo>
                  <a:pt x="1" y="0"/>
                </a:moveTo>
                <a:lnTo>
                  <a:pt x="1" y="17750"/>
                </a:lnTo>
                <a:lnTo>
                  <a:pt x="17750" y="17750"/>
                </a:lnTo>
                <a:lnTo>
                  <a:pt x="17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60"/>
          <p:cNvGrpSpPr/>
          <p:nvPr/>
        </p:nvGrpSpPr>
        <p:grpSpPr>
          <a:xfrm>
            <a:off x="7962800" y="2694867"/>
            <a:ext cx="443750" cy="443750"/>
            <a:chOff x="7962800" y="2682017"/>
            <a:chExt cx="443750" cy="443750"/>
          </a:xfrm>
        </p:grpSpPr>
        <p:sp>
          <p:nvSpPr>
            <p:cNvPr id="646" name="Google Shape;646;p60"/>
            <p:cNvSpPr/>
            <p:nvPr/>
          </p:nvSpPr>
          <p:spPr>
            <a:xfrm>
              <a:off x="7962800" y="2682017"/>
              <a:ext cx="443750" cy="443750"/>
            </a:xfrm>
            <a:custGeom>
              <a:avLst/>
              <a:gdLst/>
              <a:ahLst/>
              <a:cxnLst/>
              <a:rect l="l" t="t" r="r" b="b"/>
              <a:pathLst>
                <a:path w="17750" h="17750" extrusionOk="0">
                  <a:moveTo>
                    <a:pt x="10082" y="1023"/>
                  </a:moveTo>
                  <a:lnTo>
                    <a:pt x="10082" y="4516"/>
                  </a:lnTo>
                  <a:lnTo>
                    <a:pt x="7639" y="4516"/>
                  </a:lnTo>
                  <a:lnTo>
                    <a:pt x="7639" y="1023"/>
                  </a:lnTo>
                  <a:close/>
                  <a:moveTo>
                    <a:pt x="10082" y="5567"/>
                  </a:moveTo>
                  <a:lnTo>
                    <a:pt x="10082" y="7469"/>
                  </a:lnTo>
                  <a:lnTo>
                    <a:pt x="10394" y="7611"/>
                  </a:lnTo>
                  <a:cubicBezTo>
                    <a:pt x="11700" y="8208"/>
                    <a:pt x="12524" y="9514"/>
                    <a:pt x="12524" y="10934"/>
                  </a:cubicBezTo>
                  <a:cubicBezTo>
                    <a:pt x="12524" y="12979"/>
                    <a:pt x="10877" y="14626"/>
                    <a:pt x="8860" y="14626"/>
                  </a:cubicBezTo>
                  <a:cubicBezTo>
                    <a:pt x="6844" y="14626"/>
                    <a:pt x="5197" y="12979"/>
                    <a:pt x="5197" y="10934"/>
                  </a:cubicBezTo>
                  <a:cubicBezTo>
                    <a:pt x="5197" y="9514"/>
                    <a:pt x="6021" y="8208"/>
                    <a:pt x="7355" y="7611"/>
                  </a:cubicBezTo>
                  <a:lnTo>
                    <a:pt x="7639" y="7469"/>
                  </a:lnTo>
                  <a:lnTo>
                    <a:pt x="7639" y="5567"/>
                  </a:lnTo>
                  <a:close/>
                  <a:moveTo>
                    <a:pt x="15648" y="5567"/>
                  </a:moveTo>
                  <a:lnTo>
                    <a:pt x="15648" y="16699"/>
                  </a:lnTo>
                  <a:lnTo>
                    <a:pt x="2073" y="16699"/>
                  </a:lnTo>
                  <a:lnTo>
                    <a:pt x="2073" y="5567"/>
                  </a:lnTo>
                  <a:lnTo>
                    <a:pt x="6617" y="5567"/>
                  </a:lnTo>
                  <a:lnTo>
                    <a:pt x="6617" y="6816"/>
                  </a:lnTo>
                  <a:cubicBezTo>
                    <a:pt x="5112" y="7640"/>
                    <a:pt x="4146" y="9202"/>
                    <a:pt x="4146" y="10934"/>
                  </a:cubicBezTo>
                  <a:cubicBezTo>
                    <a:pt x="4146" y="13547"/>
                    <a:pt x="6276" y="15648"/>
                    <a:pt x="8860" y="15648"/>
                  </a:cubicBezTo>
                  <a:cubicBezTo>
                    <a:pt x="11445" y="15648"/>
                    <a:pt x="13575" y="13547"/>
                    <a:pt x="13575" y="10934"/>
                  </a:cubicBezTo>
                  <a:cubicBezTo>
                    <a:pt x="13575" y="9202"/>
                    <a:pt x="12609" y="7640"/>
                    <a:pt x="11104" y="6816"/>
                  </a:cubicBezTo>
                  <a:lnTo>
                    <a:pt x="11104" y="5567"/>
                  </a:lnTo>
                  <a:close/>
                  <a:moveTo>
                    <a:pt x="5566" y="0"/>
                  </a:moveTo>
                  <a:lnTo>
                    <a:pt x="5566" y="1023"/>
                  </a:lnTo>
                  <a:lnTo>
                    <a:pt x="6617" y="1023"/>
                  </a:lnTo>
                  <a:lnTo>
                    <a:pt x="6617" y="4516"/>
                  </a:lnTo>
                  <a:lnTo>
                    <a:pt x="1022" y="4516"/>
                  </a:lnTo>
                  <a:lnTo>
                    <a:pt x="1022" y="16699"/>
                  </a:lnTo>
                  <a:lnTo>
                    <a:pt x="0" y="16699"/>
                  </a:lnTo>
                  <a:lnTo>
                    <a:pt x="0" y="17750"/>
                  </a:lnTo>
                  <a:lnTo>
                    <a:pt x="17749" y="17750"/>
                  </a:lnTo>
                  <a:lnTo>
                    <a:pt x="17749" y="16699"/>
                  </a:lnTo>
                  <a:lnTo>
                    <a:pt x="16699" y="16699"/>
                  </a:lnTo>
                  <a:lnTo>
                    <a:pt x="16699" y="4516"/>
                  </a:lnTo>
                  <a:lnTo>
                    <a:pt x="11104" y="4516"/>
                  </a:lnTo>
                  <a:lnTo>
                    <a:pt x="11104" y="1023"/>
                  </a:lnTo>
                  <a:lnTo>
                    <a:pt x="12155" y="1023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8118275" y="2912042"/>
              <a:ext cx="132075" cy="109375"/>
            </a:xfrm>
            <a:custGeom>
              <a:avLst/>
              <a:gdLst/>
              <a:ahLst/>
              <a:cxnLst/>
              <a:rect l="l" t="t" r="r" b="b"/>
              <a:pathLst>
                <a:path w="5283" h="4375" extrusionOk="0">
                  <a:moveTo>
                    <a:pt x="4061" y="1023"/>
                  </a:moveTo>
                  <a:cubicBezTo>
                    <a:pt x="4175" y="1250"/>
                    <a:pt x="4232" y="1506"/>
                    <a:pt x="4232" y="1733"/>
                  </a:cubicBezTo>
                  <a:cubicBezTo>
                    <a:pt x="4232" y="2613"/>
                    <a:pt x="3522" y="3323"/>
                    <a:pt x="2641" y="3323"/>
                  </a:cubicBezTo>
                  <a:cubicBezTo>
                    <a:pt x="1761" y="3323"/>
                    <a:pt x="1051" y="2613"/>
                    <a:pt x="1051" y="1733"/>
                  </a:cubicBezTo>
                  <a:cubicBezTo>
                    <a:pt x="1051" y="1506"/>
                    <a:pt x="1108" y="1250"/>
                    <a:pt x="1222" y="1023"/>
                  </a:cubicBezTo>
                  <a:close/>
                  <a:moveTo>
                    <a:pt x="654" y="1"/>
                  </a:moveTo>
                  <a:lnTo>
                    <a:pt x="512" y="199"/>
                  </a:lnTo>
                  <a:cubicBezTo>
                    <a:pt x="171" y="654"/>
                    <a:pt x="0" y="1193"/>
                    <a:pt x="0" y="1733"/>
                  </a:cubicBezTo>
                  <a:cubicBezTo>
                    <a:pt x="0" y="3181"/>
                    <a:pt x="1193" y="4374"/>
                    <a:pt x="2641" y="4374"/>
                  </a:cubicBezTo>
                  <a:cubicBezTo>
                    <a:pt x="4090" y="4374"/>
                    <a:pt x="5283" y="3181"/>
                    <a:pt x="5283" y="1733"/>
                  </a:cubicBezTo>
                  <a:cubicBezTo>
                    <a:pt x="5283" y="1193"/>
                    <a:pt x="5112" y="654"/>
                    <a:pt x="4771" y="199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60"/>
          <p:cNvSpPr/>
          <p:nvPr/>
        </p:nvSpPr>
        <p:spPr>
          <a:xfrm>
            <a:off x="734482" y="3803006"/>
            <a:ext cx="391200" cy="443750"/>
          </a:xfrm>
          <a:custGeom>
            <a:avLst/>
            <a:gdLst/>
            <a:ahLst/>
            <a:cxnLst/>
            <a:rect l="l" t="t" r="r" b="b"/>
            <a:pathLst>
              <a:path w="15648" h="17750" extrusionOk="0">
                <a:moveTo>
                  <a:pt x="7100" y="1335"/>
                </a:moveTo>
                <a:lnTo>
                  <a:pt x="8065" y="1733"/>
                </a:lnTo>
                <a:lnTo>
                  <a:pt x="7668" y="2698"/>
                </a:lnTo>
                <a:lnTo>
                  <a:pt x="6702" y="2301"/>
                </a:lnTo>
                <a:lnTo>
                  <a:pt x="7100" y="1335"/>
                </a:lnTo>
                <a:close/>
                <a:moveTo>
                  <a:pt x="5339" y="2869"/>
                </a:moveTo>
                <a:lnTo>
                  <a:pt x="8236" y="4062"/>
                </a:lnTo>
                <a:lnTo>
                  <a:pt x="7838" y="5027"/>
                </a:lnTo>
                <a:lnTo>
                  <a:pt x="4942" y="3834"/>
                </a:lnTo>
                <a:lnTo>
                  <a:pt x="5339" y="2869"/>
                </a:lnTo>
                <a:close/>
                <a:moveTo>
                  <a:pt x="4544" y="4800"/>
                </a:moveTo>
                <a:lnTo>
                  <a:pt x="7441" y="5993"/>
                </a:lnTo>
                <a:lnTo>
                  <a:pt x="6078" y="9287"/>
                </a:lnTo>
                <a:lnTo>
                  <a:pt x="3181" y="8094"/>
                </a:lnTo>
                <a:lnTo>
                  <a:pt x="4544" y="4800"/>
                </a:lnTo>
                <a:close/>
                <a:moveTo>
                  <a:pt x="8804" y="5425"/>
                </a:moveTo>
                <a:lnTo>
                  <a:pt x="9003" y="5510"/>
                </a:lnTo>
                <a:cubicBezTo>
                  <a:pt x="10792" y="6248"/>
                  <a:pt x="11899" y="8037"/>
                  <a:pt x="11814" y="9940"/>
                </a:cubicBezTo>
                <a:cubicBezTo>
                  <a:pt x="11473" y="9827"/>
                  <a:pt x="11161" y="9770"/>
                  <a:pt x="10792" y="9770"/>
                </a:cubicBezTo>
                <a:lnTo>
                  <a:pt x="10763" y="9770"/>
                </a:lnTo>
                <a:cubicBezTo>
                  <a:pt x="10792" y="8350"/>
                  <a:pt x="9940" y="7015"/>
                  <a:pt x="8605" y="6475"/>
                </a:cubicBezTo>
                <a:lnTo>
                  <a:pt x="8406" y="6390"/>
                </a:lnTo>
                <a:lnTo>
                  <a:pt x="8804" y="5425"/>
                </a:lnTo>
                <a:close/>
                <a:moveTo>
                  <a:pt x="10792" y="10792"/>
                </a:moveTo>
                <a:cubicBezTo>
                  <a:pt x="11701" y="10792"/>
                  <a:pt x="12496" y="11388"/>
                  <a:pt x="12723" y="12269"/>
                </a:cubicBezTo>
                <a:lnTo>
                  <a:pt x="13404" y="14626"/>
                </a:lnTo>
                <a:lnTo>
                  <a:pt x="8207" y="14626"/>
                </a:lnTo>
                <a:lnTo>
                  <a:pt x="8861" y="12269"/>
                </a:lnTo>
                <a:cubicBezTo>
                  <a:pt x="9116" y="11388"/>
                  <a:pt x="9911" y="10792"/>
                  <a:pt x="10792" y="10792"/>
                </a:cubicBezTo>
                <a:close/>
                <a:moveTo>
                  <a:pt x="14626" y="15648"/>
                </a:moveTo>
                <a:lnTo>
                  <a:pt x="14626" y="16699"/>
                </a:lnTo>
                <a:lnTo>
                  <a:pt x="1023" y="16699"/>
                </a:lnTo>
                <a:lnTo>
                  <a:pt x="1023" y="15648"/>
                </a:lnTo>
                <a:close/>
                <a:moveTo>
                  <a:pt x="6532" y="1"/>
                </a:moveTo>
                <a:lnTo>
                  <a:pt x="5737" y="1903"/>
                </a:lnTo>
                <a:lnTo>
                  <a:pt x="4800" y="1506"/>
                </a:lnTo>
                <a:lnTo>
                  <a:pt x="1818" y="8662"/>
                </a:lnTo>
                <a:lnTo>
                  <a:pt x="6646" y="10650"/>
                </a:lnTo>
                <a:lnTo>
                  <a:pt x="8009" y="7356"/>
                </a:lnTo>
                <a:lnTo>
                  <a:pt x="8207" y="7441"/>
                </a:lnTo>
                <a:cubicBezTo>
                  <a:pt x="9201" y="7839"/>
                  <a:pt x="9826" y="8889"/>
                  <a:pt x="9713" y="9969"/>
                </a:cubicBezTo>
                <a:cubicBezTo>
                  <a:pt x="8832" y="10309"/>
                  <a:pt x="8151" y="11019"/>
                  <a:pt x="7867" y="11956"/>
                </a:cubicBezTo>
                <a:lnTo>
                  <a:pt x="7781" y="12269"/>
                </a:lnTo>
                <a:lnTo>
                  <a:pt x="455" y="9230"/>
                </a:lnTo>
                <a:lnTo>
                  <a:pt x="57" y="10196"/>
                </a:lnTo>
                <a:lnTo>
                  <a:pt x="7497" y="13263"/>
                </a:lnTo>
                <a:lnTo>
                  <a:pt x="7128" y="14626"/>
                </a:lnTo>
                <a:lnTo>
                  <a:pt x="0" y="14626"/>
                </a:lnTo>
                <a:lnTo>
                  <a:pt x="0" y="17750"/>
                </a:lnTo>
                <a:lnTo>
                  <a:pt x="15648" y="17750"/>
                </a:lnTo>
                <a:lnTo>
                  <a:pt x="15648" y="14626"/>
                </a:lnTo>
                <a:lnTo>
                  <a:pt x="14484" y="14626"/>
                </a:lnTo>
                <a:lnTo>
                  <a:pt x="13745" y="11956"/>
                </a:lnTo>
                <a:cubicBezTo>
                  <a:pt x="13575" y="11388"/>
                  <a:pt x="13234" y="10877"/>
                  <a:pt x="12780" y="10508"/>
                </a:cubicBezTo>
                <a:cubicBezTo>
                  <a:pt x="13149" y="7981"/>
                  <a:pt x="11757" y="5510"/>
                  <a:pt x="9400" y="4544"/>
                </a:cubicBezTo>
                <a:lnTo>
                  <a:pt x="9201" y="4459"/>
                </a:lnTo>
                <a:lnTo>
                  <a:pt x="9599" y="3494"/>
                </a:lnTo>
                <a:lnTo>
                  <a:pt x="8633" y="3096"/>
                </a:lnTo>
                <a:lnTo>
                  <a:pt x="9429" y="1193"/>
                </a:lnTo>
                <a:lnTo>
                  <a:pt x="65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8"/>
          <p:cNvSpPr txBox="1">
            <a:spLocks noGrp="1"/>
          </p:cNvSpPr>
          <p:nvPr>
            <p:ph type="title"/>
          </p:nvPr>
        </p:nvSpPr>
        <p:spPr>
          <a:xfrm>
            <a:off x="713375" y="1904800"/>
            <a:ext cx="77172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Virtual Lab</a:t>
            </a:r>
            <a:endParaRPr dirty="0"/>
          </a:p>
        </p:txBody>
      </p:sp>
      <p:sp>
        <p:nvSpPr>
          <p:cNvPr id="1235" name="Google Shape;1235;p78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Project</a:t>
            </a:r>
            <a:endParaRPr dirty="0"/>
          </a:p>
        </p:txBody>
      </p:sp>
      <p:sp>
        <p:nvSpPr>
          <p:cNvPr id="1236" name="Google Shape;1236;p78"/>
          <p:cNvSpPr txBox="1">
            <a:spLocks noGrp="1"/>
          </p:cNvSpPr>
          <p:nvPr>
            <p:ph type="body" idx="1"/>
          </p:nvPr>
        </p:nvSpPr>
        <p:spPr>
          <a:xfrm>
            <a:off x="1878875" y="3696675"/>
            <a:ext cx="5386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A </a:t>
            </a:r>
            <a:r>
              <a:rPr lang="en-US" b="1" dirty="0"/>
              <a:t>simulated security operations environment</a:t>
            </a:r>
            <a:endParaRPr dirty="0"/>
          </a:p>
        </p:txBody>
      </p:sp>
      <p:sp>
        <p:nvSpPr>
          <p:cNvPr id="1237" name="Google Shape;1237;p78"/>
          <p:cNvSpPr txBox="1">
            <a:spLocks noGrp="1"/>
          </p:cNvSpPr>
          <p:nvPr>
            <p:ph type="sldNum" idx="4294967295"/>
          </p:nvPr>
        </p:nvSpPr>
        <p:spPr>
          <a:xfrm>
            <a:off x="7887614" y="45175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8</a:t>
            </a:r>
            <a:endParaRPr sz="1100" b="1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 idx="2"/>
          </p:nvPr>
        </p:nvSpPr>
        <p:spPr>
          <a:xfrm>
            <a:off x="713400" y="1723793"/>
            <a:ext cx="312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a Virtual Lab?</a:t>
            </a:r>
            <a:endParaRPr dirty="0"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ubTitle" idx="1"/>
          </p:nvPr>
        </p:nvSpPr>
        <p:spPr>
          <a:xfrm>
            <a:off x="713400" y="3076220"/>
            <a:ext cx="30414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goal is to create a virtual environment which can be used to test multiple simulated attacks. Mainly for learning purposes and mastery of malicious attacks, detectionm, and remediation techniques.</a:t>
            </a:r>
            <a:endParaRPr dirty="0"/>
          </a:p>
        </p:txBody>
      </p:sp>
      <p:grpSp>
        <p:nvGrpSpPr>
          <p:cNvPr id="1362" name="Google Shape;1362;p88"/>
          <p:cNvGrpSpPr/>
          <p:nvPr/>
        </p:nvGrpSpPr>
        <p:grpSpPr>
          <a:xfrm>
            <a:off x="5151807" y="1460598"/>
            <a:ext cx="2938376" cy="2272705"/>
            <a:chOff x="3842846" y="948541"/>
            <a:chExt cx="4311631" cy="3284730"/>
          </a:xfrm>
        </p:grpSpPr>
        <p:grpSp>
          <p:nvGrpSpPr>
            <p:cNvPr id="1363" name="Google Shape;1363;p88"/>
            <p:cNvGrpSpPr/>
            <p:nvPr/>
          </p:nvGrpSpPr>
          <p:grpSpPr>
            <a:xfrm>
              <a:off x="3842846" y="948541"/>
              <a:ext cx="4311631" cy="3284730"/>
              <a:chOff x="3463106" y="748556"/>
              <a:chExt cx="4831500" cy="3680782"/>
            </a:xfrm>
          </p:grpSpPr>
          <p:sp>
            <p:nvSpPr>
              <p:cNvPr id="1364" name="Google Shape;1364;p88"/>
              <p:cNvSpPr/>
              <p:nvPr/>
            </p:nvSpPr>
            <p:spPr>
              <a:xfrm>
                <a:off x="5053868" y="3806188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65" name="Google Shape;1365;p88"/>
              <p:cNvSpPr/>
              <p:nvPr/>
            </p:nvSpPr>
            <p:spPr>
              <a:xfrm>
                <a:off x="3463106" y="748556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66" name="Google Shape;1366;p88"/>
            <p:cNvCxnSpPr/>
            <p:nvPr/>
          </p:nvCxnSpPr>
          <p:spPr>
            <a:xfrm>
              <a:off x="5380122" y="4093040"/>
              <a:ext cx="1254900" cy="9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8" name="Google Shape;1368;p88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</a:t>
            </a:r>
            <a:endParaRPr dirty="0"/>
          </a:p>
        </p:txBody>
      </p:sp>
      <p:sp>
        <p:nvSpPr>
          <p:cNvPr id="1369" name="Google Shape;1369;p88"/>
          <p:cNvSpPr txBox="1">
            <a:spLocks noGrp="1"/>
          </p:cNvSpPr>
          <p:nvPr>
            <p:ph type="sldNum" idx="4294967295"/>
          </p:nvPr>
        </p:nvSpPr>
        <p:spPr>
          <a:xfrm>
            <a:off x="7887614" y="4517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9</a:t>
            </a:r>
            <a:endParaRPr sz="1100" b="1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4" y="1568843"/>
            <a:ext cx="2508790" cy="1689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66"/>
          <p:cNvGrpSpPr/>
          <p:nvPr/>
        </p:nvGrpSpPr>
        <p:grpSpPr>
          <a:xfrm>
            <a:off x="1849088" y="1442864"/>
            <a:ext cx="6022522" cy="364692"/>
            <a:chOff x="1849088" y="1442864"/>
            <a:chExt cx="6022522" cy="364692"/>
          </a:xfrm>
        </p:grpSpPr>
        <p:sp>
          <p:nvSpPr>
            <p:cNvPr id="817" name="Google Shape;817;p66"/>
            <p:cNvSpPr/>
            <p:nvPr/>
          </p:nvSpPr>
          <p:spPr>
            <a:xfrm>
              <a:off x="1849088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2892433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3935779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4979125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6022471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2" name="Google Shape;822;p66"/>
            <p:cNvSpPr/>
            <p:nvPr/>
          </p:nvSpPr>
          <p:spPr>
            <a:xfrm>
              <a:off x="7065817" y="1480859"/>
              <a:ext cx="805793" cy="326697"/>
            </a:xfrm>
            <a:custGeom>
              <a:avLst/>
              <a:gdLst/>
              <a:ahLst/>
              <a:cxnLst/>
              <a:rect l="l" t="t" r="r" b="b"/>
              <a:pathLst>
                <a:path w="10546" h="11414" extrusionOk="0">
                  <a:moveTo>
                    <a:pt x="1" y="0"/>
                  </a:moveTo>
                  <a:lnTo>
                    <a:pt x="1" y="9998"/>
                  </a:lnTo>
                  <a:lnTo>
                    <a:pt x="3333" y="9998"/>
                  </a:lnTo>
                  <a:lnTo>
                    <a:pt x="5501" y="11413"/>
                  </a:lnTo>
                  <a:lnTo>
                    <a:pt x="7327" y="9998"/>
                  </a:lnTo>
                  <a:lnTo>
                    <a:pt x="10546" y="9998"/>
                  </a:lnTo>
                  <a:lnTo>
                    <a:pt x="10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DF3E5"/>
                </a:solidFill>
              </a:endParaRPr>
            </a:p>
          </p:txBody>
        </p:sp>
        <p:sp>
          <p:nvSpPr>
            <p:cNvPr id="823" name="Google Shape;823;p66"/>
            <p:cNvSpPr txBox="1"/>
            <p:nvPr/>
          </p:nvSpPr>
          <p:spPr>
            <a:xfrm flipH="1">
              <a:off x="1849088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May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4" name="Google Shape;824;p66"/>
            <p:cNvSpPr txBox="1"/>
            <p:nvPr/>
          </p:nvSpPr>
          <p:spPr>
            <a:xfrm flipH="1">
              <a:off x="2818763" y="1442864"/>
              <a:ext cx="9531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June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5" name="Google Shape;825;p66"/>
            <p:cNvSpPr txBox="1"/>
            <p:nvPr/>
          </p:nvSpPr>
          <p:spPr>
            <a:xfrm flipH="1">
              <a:off x="3935775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July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6" name="Google Shape;826;p66"/>
            <p:cNvSpPr txBox="1"/>
            <p:nvPr/>
          </p:nvSpPr>
          <p:spPr>
            <a:xfrm flipH="1">
              <a:off x="4979100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August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" name="Google Shape;827;p66"/>
            <p:cNvSpPr txBox="1"/>
            <p:nvPr/>
          </p:nvSpPr>
          <p:spPr>
            <a:xfrm flipH="1">
              <a:off x="5964623" y="1442864"/>
              <a:ext cx="921488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September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8" name="Google Shape;828;p66"/>
            <p:cNvSpPr txBox="1"/>
            <p:nvPr/>
          </p:nvSpPr>
          <p:spPr>
            <a:xfrm flipH="1">
              <a:off x="7065800" y="1442864"/>
              <a:ext cx="8058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 dirty="0" smtClean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October</a:t>
              </a:r>
              <a:endParaRPr sz="1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29" name="Google Shape;829;p66"/>
          <p:cNvGrpSpPr/>
          <p:nvPr/>
        </p:nvGrpSpPr>
        <p:grpSpPr>
          <a:xfrm>
            <a:off x="895988" y="1941639"/>
            <a:ext cx="6975600" cy="544026"/>
            <a:chOff x="895988" y="1941639"/>
            <a:chExt cx="6975600" cy="544026"/>
          </a:xfrm>
        </p:grpSpPr>
        <p:sp>
          <p:nvSpPr>
            <p:cNvPr id="830" name="Google Shape;830;p66"/>
            <p:cNvSpPr/>
            <p:nvPr/>
          </p:nvSpPr>
          <p:spPr>
            <a:xfrm>
              <a:off x="1849088" y="20740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6"/>
            <p:cNvSpPr/>
            <p:nvPr/>
          </p:nvSpPr>
          <p:spPr>
            <a:xfrm>
              <a:off x="2892432" y="2074075"/>
              <a:ext cx="2746367" cy="1294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6"/>
            <p:cNvSpPr txBox="1"/>
            <p:nvPr/>
          </p:nvSpPr>
          <p:spPr>
            <a:xfrm>
              <a:off x="3423449" y="2200365"/>
              <a:ext cx="186838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June 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  - August 20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34" name="Google Shape;834;p66"/>
            <p:cNvSpPr txBox="1"/>
            <p:nvPr/>
          </p:nvSpPr>
          <p:spPr>
            <a:xfrm flipH="1">
              <a:off x="895988" y="1941639"/>
              <a:ext cx="9531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PHASE 1</a:t>
              </a:r>
              <a:endParaRPr sz="1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35" name="Google Shape;835;p66"/>
          <p:cNvGrpSpPr/>
          <p:nvPr/>
        </p:nvGrpSpPr>
        <p:grpSpPr>
          <a:xfrm>
            <a:off x="1043288" y="3276939"/>
            <a:ext cx="7207676" cy="542715"/>
            <a:chOff x="1043288" y="3276939"/>
            <a:chExt cx="7207676" cy="542715"/>
          </a:xfrm>
        </p:grpSpPr>
        <p:sp>
          <p:nvSpPr>
            <p:cNvPr id="836" name="Google Shape;836;p66"/>
            <p:cNvSpPr/>
            <p:nvPr/>
          </p:nvSpPr>
          <p:spPr>
            <a:xfrm>
              <a:off x="1849088" y="34093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6"/>
            <p:cNvSpPr/>
            <p:nvPr/>
          </p:nvSpPr>
          <p:spPr>
            <a:xfrm>
              <a:off x="5638800" y="3409375"/>
              <a:ext cx="2232188" cy="13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6"/>
            <p:cNvSpPr txBox="1"/>
            <p:nvPr/>
          </p:nvSpPr>
          <p:spPr>
            <a:xfrm>
              <a:off x="6742564" y="3534354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Oct 9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41" name="Google Shape;841;p66"/>
            <p:cNvSpPr txBox="1"/>
            <p:nvPr/>
          </p:nvSpPr>
          <p:spPr>
            <a:xfrm flipH="1">
              <a:off x="1043288" y="3276939"/>
              <a:ext cx="805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PHASE 2</a:t>
              </a:r>
              <a:endParaRPr sz="1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42" name="Google Shape;842;p66"/>
          <p:cNvGrpSpPr/>
          <p:nvPr/>
        </p:nvGrpSpPr>
        <p:grpSpPr>
          <a:xfrm>
            <a:off x="1043288" y="2386739"/>
            <a:ext cx="6828300" cy="570445"/>
            <a:chOff x="1043288" y="2386739"/>
            <a:chExt cx="6828300" cy="570445"/>
          </a:xfrm>
        </p:grpSpPr>
        <p:sp>
          <p:nvSpPr>
            <p:cNvPr id="843" name="Google Shape;843;p66"/>
            <p:cNvSpPr/>
            <p:nvPr/>
          </p:nvSpPr>
          <p:spPr>
            <a:xfrm>
              <a:off x="1849088" y="25191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6"/>
            <p:cNvSpPr/>
            <p:nvPr/>
          </p:nvSpPr>
          <p:spPr>
            <a:xfrm>
              <a:off x="1849088" y="2519175"/>
              <a:ext cx="8583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6"/>
            <p:cNvSpPr/>
            <p:nvPr/>
          </p:nvSpPr>
          <p:spPr>
            <a:xfrm>
              <a:off x="2892432" y="2526508"/>
              <a:ext cx="927000" cy="13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6"/>
            <p:cNvSpPr txBox="1"/>
            <p:nvPr/>
          </p:nvSpPr>
          <p:spPr>
            <a:xfrm>
              <a:off x="2655037" y="2671884"/>
              <a:ext cx="1497402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June 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 – June 9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47" name="Google Shape;847;p66"/>
            <p:cNvSpPr txBox="1"/>
            <p:nvPr/>
          </p:nvSpPr>
          <p:spPr>
            <a:xfrm flipH="1">
              <a:off x="1043288" y="2386739"/>
              <a:ext cx="805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1</a:t>
              </a:r>
              <a:endParaRPr sz="12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48" name="Google Shape;848;p66"/>
          <p:cNvGrpSpPr/>
          <p:nvPr/>
        </p:nvGrpSpPr>
        <p:grpSpPr>
          <a:xfrm>
            <a:off x="1062863" y="2817058"/>
            <a:ext cx="6828300" cy="560128"/>
            <a:chOff x="1043288" y="2831839"/>
            <a:chExt cx="6828300" cy="560128"/>
          </a:xfrm>
        </p:grpSpPr>
        <p:sp>
          <p:nvSpPr>
            <p:cNvPr id="849" name="Google Shape;849;p66"/>
            <p:cNvSpPr/>
            <p:nvPr/>
          </p:nvSpPr>
          <p:spPr>
            <a:xfrm>
              <a:off x="1849088" y="29642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6"/>
            <p:cNvSpPr/>
            <p:nvPr/>
          </p:nvSpPr>
          <p:spPr>
            <a:xfrm>
              <a:off x="3819763" y="2964275"/>
              <a:ext cx="1043700" cy="13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6"/>
            <p:cNvSpPr txBox="1"/>
            <p:nvPr/>
          </p:nvSpPr>
          <p:spPr>
            <a:xfrm>
              <a:off x="3587413" y="3106667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July 7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July 10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53" name="Google Shape;853;p66"/>
            <p:cNvSpPr txBox="1"/>
            <p:nvPr/>
          </p:nvSpPr>
          <p:spPr>
            <a:xfrm flipH="1">
              <a:off x="1043288" y="2831839"/>
              <a:ext cx="805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2</a:t>
              </a:r>
              <a:endParaRPr sz="12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54" name="Google Shape;854;p66"/>
          <p:cNvGrpSpPr/>
          <p:nvPr/>
        </p:nvGrpSpPr>
        <p:grpSpPr>
          <a:xfrm>
            <a:off x="1043288" y="3722039"/>
            <a:ext cx="6828300" cy="548237"/>
            <a:chOff x="1043288" y="3722039"/>
            <a:chExt cx="6828300" cy="548237"/>
          </a:xfrm>
        </p:grpSpPr>
        <p:sp>
          <p:nvSpPr>
            <p:cNvPr id="855" name="Google Shape;855;p66"/>
            <p:cNvSpPr/>
            <p:nvPr/>
          </p:nvSpPr>
          <p:spPr>
            <a:xfrm>
              <a:off x="1849088" y="38544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6"/>
            <p:cNvSpPr/>
            <p:nvPr/>
          </p:nvSpPr>
          <p:spPr>
            <a:xfrm>
              <a:off x="5638799" y="3869256"/>
              <a:ext cx="1043700" cy="13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6"/>
            <p:cNvSpPr txBox="1"/>
            <p:nvPr/>
          </p:nvSpPr>
          <p:spPr>
            <a:xfrm>
              <a:off x="5412410" y="3984976"/>
              <a:ext cx="1496477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- Aug 28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858" name="Google Shape;858;p66"/>
            <p:cNvSpPr txBox="1"/>
            <p:nvPr/>
          </p:nvSpPr>
          <p:spPr>
            <a:xfrm flipH="1">
              <a:off x="1043288" y="3722039"/>
              <a:ext cx="805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1</a:t>
              </a:r>
              <a:endParaRPr sz="12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</p:grpSp>
      <p:grpSp>
        <p:nvGrpSpPr>
          <p:cNvPr id="859" name="Google Shape;859;p66"/>
          <p:cNvGrpSpPr/>
          <p:nvPr/>
        </p:nvGrpSpPr>
        <p:grpSpPr>
          <a:xfrm>
            <a:off x="1043288" y="4167139"/>
            <a:ext cx="7207676" cy="524315"/>
            <a:chOff x="1043288" y="4167139"/>
            <a:chExt cx="7207676" cy="524315"/>
          </a:xfrm>
        </p:grpSpPr>
        <p:sp>
          <p:nvSpPr>
            <p:cNvPr id="860" name="Google Shape;860;p66"/>
            <p:cNvSpPr/>
            <p:nvPr/>
          </p:nvSpPr>
          <p:spPr>
            <a:xfrm>
              <a:off x="1849088" y="4299576"/>
              <a:ext cx="6022500" cy="13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6"/>
            <p:cNvSpPr/>
            <p:nvPr/>
          </p:nvSpPr>
          <p:spPr>
            <a:xfrm>
              <a:off x="5638799" y="4299575"/>
              <a:ext cx="1973581" cy="13050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6"/>
            <p:cNvSpPr txBox="1"/>
            <p:nvPr/>
          </p:nvSpPr>
          <p:spPr>
            <a:xfrm flipH="1">
              <a:off x="1043288" y="4167139"/>
              <a:ext cx="805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Task 2</a:t>
              </a:r>
              <a:endParaRPr sz="12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  <p:sp>
          <p:nvSpPr>
            <p:cNvPr id="864" name="Google Shape;864;p66"/>
            <p:cNvSpPr txBox="1"/>
            <p:nvPr/>
          </p:nvSpPr>
          <p:spPr>
            <a:xfrm>
              <a:off x="6742564" y="4406154"/>
              <a:ext cx="15084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Aug 25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th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– Oct 2</a:t>
              </a:r>
              <a:r>
                <a:rPr lang="en" sz="1200" baseline="300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nd</a:t>
              </a:r>
              <a:r>
                <a:rPr lang="en" sz="1200" dirty="0" smtClean="0">
                  <a:solidFill>
                    <a:schemeClr val="lt1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 </a:t>
              </a:r>
              <a:endParaRPr sz="1200" dirty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</p:grpSp>
      <p:sp>
        <p:nvSpPr>
          <p:cNvPr id="865" name="Google Shape;865;p6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</a:t>
            </a:r>
            <a:endParaRPr dirty="0"/>
          </a:p>
        </p:txBody>
      </p:sp>
      <p:sp>
        <p:nvSpPr>
          <p:cNvPr id="866" name="Google Shape;866;p66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864430" y="368282"/>
            <a:ext cx="2802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solidFill>
                  <a:srgbClr val="338987"/>
                </a:solidFill>
                <a:latin typeface="Josefin Sans"/>
                <a:sym typeface="Josefin Sans"/>
              </a:rPr>
              <a:t>Schedule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4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</a:t>
            </a:r>
            <a:endParaRPr dirty="0"/>
          </a:p>
        </p:txBody>
      </p:sp>
      <p:sp>
        <p:nvSpPr>
          <p:cNvPr id="717" name="Google Shape;717;p6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  <p:sp>
        <p:nvSpPr>
          <p:cNvPr id="718" name="Google Shape;718;p64"/>
          <p:cNvSpPr txBox="1">
            <a:spLocks noGrp="1"/>
          </p:cNvSpPr>
          <p:nvPr>
            <p:ph type="ctrTitle" idx="2"/>
          </p:nvPr>
        </p:nvSpPr>
        <p:spPr>
          <a:xfrm>
            <a:off x="713400" y="539400"/>
            <a:ext cx="65073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Key Concepts</a:t>
            </a:r>
            <a:endParaRPr dirty="0"/>
          </a:p>
        </p:txBody>
      </p:sp>
      <p:sp>
        <p:nvSpPr>
          <p:cNvPr id="721" name="Google Shape;721;p64"/>
          <p:cNvSpPr txBox="1">
            <a:spLocks noGrp="1"/>
          </p:cNvSpPr>
          <p:nvPr>
            <p:ph type="ctrTitle" idx="7"/>
          </p:nvPr>
        </p:nvSpPr>
        <p:spPr>
          <a:xfrm>
            <a:off x="6184976" y="2192820"/>
            <a:ext cx="1792285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Malicious Attack Vectors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Techniques</a:t>
            </a:r>
            <a:endParaRPr dirty="0"/>
          </a:p>
        </p:txBody>
      </p:sp>
      <p:sp>
        <p:nvSpPr>
          <p:cNvPr id="722" name="Google Shape;722;p64"/>
          <p:cNvSpPr txBox="1">
            <a:spLocks noGrp="1"/>
          </p:cNvSpPr>
          <p:nvPr>
            <p:ph type="ctrTitle" idx="3"/>
          </p:nvPr>
        </p:nvSpPr>
        <p:spPr>
          <a:xfrm>
            <a:off x="3490905" y="2205713"/>
            <a:ext cx="2259296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Security Information Event Managers</a:t>
            </a:r>
            <a:endParaRPr dirty="0"/>
          </a:p>
        </p:txBody>
      </p:sp>
      <p:sp>
        <p:nvSpPr>
          <p:cNvPr id="724" name="Google Shape;724;p64"/>
          <p:cNvSpPr txBox="1">
            <a:spLocks noGrp="1"/>
          </p:cNvSpPr>
          <p:nvPr>
            <p:ph type="ctrTitle" idx="14"/>
          </p:nvPr>
        </p:nvSpPr>
        <p:spPr>
          <a:xfrm>
            <a:off x="964556" y="2061177"/>
            <a:ext cx="2276922" cy="463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Virtual Machines 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Operating Systems</a:t>
            </a:r>
            <a:endParaRPr dirty="0"/>
          </a:p>
        </p:txBody>
      </p:sp>
      <p:sp>
        <p:nvSpPr>
          <p:cNvPr id="725" name="Google Shape;725;p64"/>
          <p:cNvSpPr txBox="1">
            <a:spLocks noGrp="1"/>
          </p:cNvSpPr>
          <p:nvPr>
            <p:ph type="ctrTitle" idx="5"/>
          </p:nvPr>
        </p:nvSpPr>
        <p:spPr>
          <a:xfrm>
            <a:off x="3515551" y="3617577"/>
            <a:ext cx="2053929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Digital Forensics 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Attacker Timelines (TTP)</a:t>
            </a:r>
            <a:endParaRPr dirty="0"/>
          </a:p>
        </p:txBody>
      </p:sp>
      <p:sp>
        <p:nvSpPr>
          <p:cNvPr id="727" name="Google Shape;727;p64"/>
          <p:cNvSpPr txBox="1">
            <a:spLocks noGrp="1"/>
          </p:cNvSpPr>
          <p:nvPr>
            <p:ph type="ctrTitle" idx="9"/>
          </p:nvPr>
        </p:nvSpPr>
        <p:spPr>
          <a:xfrm>
            <a:off x="6080230" y="3446349"/>
            <a:ext cx="2001775" cy="63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Report Documentation</a:t>
            </a:r>
            <a:endParaRPr dirty="0"/>
          </a:p>
        </p:txBody>
      </p:sp>
      <p:sp>
        <p:nvSpPr>
          <p:cNvPr id="730" name="Google Shape;730;p64"/>
          <p:cNvSpPr txBox="1">
            <a:spLocks noGrp="1"/>
          </p:cNvSpPr>
          <p:nvPr>
            <p:ph type="ctrTitle" idx="16"/>
          </p:nvPr>
        </p:nvSpPr>
        <p:spPr>
          <a:xfrm>
            <a:off x="1338598" y="3446350"/>
            <a:ext cx="1831162" cy="631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 Rulesets </a:t>
            </a:r>
            <a:br>
              <a:rPr lang="en" dirty="0" smtClean="0"/>
            </a:br>
            <a:r>
              <a:rPr lang="en" dirty="0" smtClean="0"/>
              <a:t>- Correlation  </a:t>
            </a:r>
            <a:br>
              <a:rPr lang="en" dirty="0" smtClean="0"/>
            </a:br>
            <a:r>
              <a:rPr lang="en" dirty="0" smtClean="0"/>
              <a:t>- Playbooks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9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</a:t>
            </a:r>
            <a:endParaRPr dirty="0"/>
          </a:p>
        </p:txBody>
      </p:sp>
      <p:sp>
        <p:nvSpPr>
          <p:cNvPr id="924" name="Google Shape;924;p69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925" name="Google Shape;925;p69"/>
          <p:cNvSpPr/>
          <p:nvPr/>
        </p:nvSpPr>
        <p:spPr>
          <a:xfrm>
            <a:off x="859162" y="2759966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4712614" y="3637698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69"/>
          <p:cNvSpPr/>
          <p:nvPr/>
        </p:nvSpPr>
        <p:spPr>
          <a:xfrm>
            <a:off x="859201" y="2104361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69"/>
          <p:cNvSpPr/>
          <p:nvPr/>
        </p:nvSpPr>
        <p:spPr>
          <a:xfrm>
            <a:off x="4712580" y="2982079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69"/>
          <p:cNvSpPr/>
          <p:nvPr/>
        </p:nvSpPr>
        <p:spPr>
          <a:xfrm>
            <a:off x="859201" y="1453358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69"/>
          <p:cNvSpPr/>
          <p:nvPr/>
        </p:nvSpPr>
        <p:spPr>
          <a:xfrm>
            <a:off x="4712580" y="2203568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9"/>
          <p:cNvSpPr/>
          <p:nvPr/>
        </p:nvSpPr>
        <p:spPr>
          <a:xfrm>
            <a:off x="859162" y="824753"/>
            <a:ext cx="3567826" cy="1775150"/>
          </a:xfrm>
          <a:custGeom>
            <a:avLst/>
            <a:gdLst/>
            <a:ahLst/>
            <a:cxnLst/>
            <a:rect l="l" t="t" r="r" b="b"/>
            <a:pathLst>
              <a:path w="20764" h="10331" extrusionOk="0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9"/>
          <p:cNvSpPr/>
          <p:nvPr/>
        </p:nvSpPr>
        <p:spPr>
          <a:xfrm>
            <a:off x="4712614" y="1574974"/>
            <a:ext cx="203444" cy="173030"/>
          </a:xfrm>
          <a:custGeom>
            <a:avLst/>
            <a:gdLst/>
            <a:ahLst/>
            <a:cxnLst/>
            <a:rect l="l" t="t" r="r" b="b"/>
            <a:pathLst>
              <a:path w="1184" h="1007" extrusionOk="0">
                <a:moveTo>
                  <a:pt x="513" y="0"/>
                </a:moveTo>
                <a:cubicBezTo>
                  <a:pt x="255" y="0"/>
                  <a:pt x="5" y="198"/>
                  <a:pt x="12" y="501"/>
                </a:cubicBezTo>
                <a:cubicBezTo>
                  <a:pt x="1" y="788"/>
                  <a:pt x="230" y="1006"/>
                  <a:pt x="506" y="1006"/>
                </a:cubicBezTo>
                <a:cubicBezTo>
                  <a:pt x="953" y="1006"/>
                  <a:pt x="1183" y="467"/>
                  <a:pt x="862" y="146"/>
                </a:cubicBezTo>
                <a:cubicBezTo>
                  <a:pt x="762" y="45"/>
                  <a:pt x="636" y="0"/>
                  <a:pt x="5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69"/>
          <p:cNvSpPr txBox="1"/>
          <p:nvPr/>
        </p:nvSpPr>
        <p:spPr>
          <a:xfrm>
            <a:off x="4944337" y="1733396"/>
            <a:ext cx="3572133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Deciding ADR and simulated attacks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4" name="Google Shape;934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1554513"/>
            <a:ext cx="13275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Research</a:t>
            </a:r>
            <a:endParaRPr sz="1500" dirty="0"/>
          </a:p>
        </p:txBody>
      </p:sp>
      <p:sp>
        <p:nvSpPr>
          <p:cNvPr id="935" name="Google Shape;935;p69"/>
          <p:cNvSpPr txBox="1"/>
          <p:nvPr/>
        </p:nvSpPr>
        <p:spPr>
          <a:xfrm>
            <a:off x="4944338" y="2364786"/>
            <a:ext cx="4199662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Implementing my lab, simulated attacks, and SIEM software 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6" name="Google Shape;936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2185899"/>
            <a:ext cx="17919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Testing</a:t>
            </a:r>
            <a:endParaRPr sz="1500" dirty="0"/>
          </a:p>
        </p:txBody>
      </p:sp>
      <p:sp>
        <p:nvSpPr>
          <p:cNvPr id="937" name="Google Shape;937;p69"/>
          <p:cNvSpPr txBox="1"/>
          <p:nvPr/>
        </p:nvSpPr>
        <p:spPr>
          <a:xfrm>
            <a:off x="4944338" y="3146091"/>
            <a:ext cx="4020368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Compile logs, establish rulesets, and playbooks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38" name="Google Shape;938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2967208"/>
            <a:ext cx="1327500" cy="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Analysis</a:t>
            </a:r>
            <a:endParaRPr sz="1500"/>
          </a:p>
        </p:txBody>
      </p:sp>
      <p:sp>
        <p:nvSpPr>
          <p:cNvPr id="939" name="Google Shape;939;p69"/>
          <p:cNvSpPr txBox="1"/>
          <p:nvPr/>
        </p:nvSpPr>
        <p:spPr>
          <a:xfrm>
            <a:off x="4944338" y="3793252"/>
            <a:ext cx="33405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Create a professional report on each attack vector based on industry standard legal and ethical compliance</a:t>
            </a:r>
            <a:endParaRPr dirty="0">
              <a:solidFill>
                <a:schemeClr val="lt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40" name="Google Shape;940;p69"/>
          <p:cNvSpPr txBox="1">
            <a:spLocks noGrp="1"/>
          </p:cNvSpPr>
          <p:nvPr>
            <p:ph type="ctrTitle" idx="4294967295"/>
          </p:nvPr>
        </p:nvSpPr>
        <p:spPr>
          <a:xfrm>
            <a:off x="4944338" y="3614369"/>
            <a:ext cx="1635756" cy="269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Documentation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3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85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85"/>
          <p:cNvSpPr/>
          <p:nvPr/>
        </p:nvSpPr>
        <p:spPr>
          <a:xfrm>
            <a:off x="-50" y="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8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3" name="Google Shape;1333;p85"/>
          <p:cNvPicPr preferRelativeResize="0"/>
          <p:nvPr/>
        </p:nvPicPr>
        <p:blipFill rotWithShape="1">
          <a:blip r:embed="rId4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85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  <p:sp>
        <p:nvSpPr>
          <p:cNvPr id="1336" name="Google Shape;1336;p8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2045574" y="2048998"/>
            <a:ext cx="5052746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 </a:t>
            </a:r>
            <a:r>
              <a:rPr lang="en-US" b="1" dirty="0"/>
              <a:t>SOC Analyst (Security Operations Center Analyst)</a:t>
            </a:r>
            <a:r>
              <a:rPr lang="en-US" dirty="0"/>
              <a:t> is a </a:t>
            </a:r>
            <a:r>
              <a:rPr lang="en-US" dirty="0" err="1"/>
              <a:t>cybersecurity</a:t>
            </a:r>
            <a:r>
              <a:rPr lang="en-US" dirty="0"/>
              <a:t> professional responsible for </a:t>
            </a:r>
            <a:r>
              <a:rPr lang="en-US" b="1" dirty="0"/>
              <a:t>monitoring, detecting, investigating, and responding to security incidents</a:t>
            </a:r>
            <a:r>
              <a:rPr lang="en-US" dirty="0"/>
              <a:t> within an organization. They work inside a </a:t>
            </a:r>
            <a:r>
              <a:rPr lang="en-US" b="1" dirty="0"/>
              <a:t>Security Operations Center (SOC)</a:t>
            </a:r>
            <a:r>
              <a:rPr lang="en-US" dirty="0"/>
              <a:t>, which is the command hub for defending an organization’s digital infrastructure.</a:t>
            </a:r>
            <a:endParaRPr dirty="0"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000" dirty="0" smtClean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My, I am</a:t>
            </a:r>
          </a:p>
          <a:p>
            <a:pPr marL="914400">
              <a:lnSpc>
                <a:spcPct val="100000"/>
              </a:lnSpc>
            </a:pPr>
            <a:endParaRPr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Goals – Short &amp; Long Term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Why </a:t>
            </a:r>
            <a:r>
              <a:rPr lang="en-US" sz="2000" dirty="0" err="1" smtClean="0">
                <a:latin typeface="Josefin Sans"/>
                <a:ea typeface="Josefin Sans"/>
                <a:cs typeface="Josefin Sans"/>
                <a:sym typeface="Josefin Sans"/>
              </a:rPr>
              <a:t>Cybersecurity</a:t>
            </a: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Project - Security Operations Center (SOC) Virtual Lab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Josefin Sans"/>
                <a:ea typeface="Josefin Sans"/>
                <a:cs typeface="Josefin Sans"/>
                <a:sym typeface="Josefin Sans"/>
              </a:rPr>
              <a:t>SOC Analyst</a:t>
            </a:r>
            <a:endParaRPr lang="en-US" sz="2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609600" indent="0">
              <a:lnSpc>
                <a:spcPct val="100000"/>
              </a:lnSpc>
              <a:buNone/>
            </a:pPr>
            <a:endParaRPr lang="en-US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of Contents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6"/>
          <p:cNvSpPr txBox="1">
            <a:spLocks noGrp="1"/>
          </p:cNvSpPr>
          <p:nvPr>
            <p:ph type="title" idx="2"/>
          </p:nvPr>
        </p:nvSpPr>
        <p:spPr>
          <a:xfrm>
            <a:off x="4290600" y="3007119"/>
            <a:ext cx="22695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—Someone famous</a:t>
            </a:r>
            <a:endParaRPr dirty="0"/>
          </a:p>
        </p:txBody>
      </p:sp>
      <p:sp>
        <p:nvSpPr>
          <p:cNvPr id="1344" name="Google Shape;1344;p8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  <p:sp>
        <p:nvSpPr>
          <p:cNvPr id="1345" name="Google Shape;1345;p86"/>
          <p:cNvSpPr txBox="1">
            <a:spLocks noGrp="1"/>
          </p:cNvSpPr>
          <p:nvPr>
            <p:ph type="subTitle" idx="1"/>
          </p:nvPr>
        </p:nvSpPr>
        <p:spPr>
          <a:xfrm>
            <a:off x="2583900" y="1963589"/>
            <a:ext cx="39762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excites me about being an SOC Analyst is how flexible it is and how many doorways it can open to more advanced fields within the Cybersecurity industry.</a:t>
            </a:r>
            <a:endParaRPr dirty="0"/>
          </a:p>
        </p:txBody>
      </p:sp>
      <p:sp>
        <p:nvSpPr>
          <p:cNvPr id="1346" name="Google Shape;1346;p86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1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SOC Analyst</a:t>
            </a:r>
            <a:endParaRPr dirty="0"/>
          </a:p>
        </p:txBody>
      </p:sp>
      <p:sp>
        <p:nvSpPr>
          <p:cNvPr id="993" name="Google Shape;993;p71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grpSp>
        <p:nvGrpSpPr>
          <p:cNvPr id="994" name="Google Shape;994;p71"/>
          <p:cNvGrpSpPr/>
          <p:nvPr/>
        </p:nvGrpSpPr>
        <p:grpSpPr>
          <a:xfrm>
            <a:off x="686173" y="1401603"/>
            <a:ext cx="4630119" cy="2562020"/>
            <a:chOff x="567271" y="1306016"/>
            <a:chExt cx="6534178" cy="3481006"/>
          </a:xfrm>
        </p:grpSpPr>
        <p:sp>
          <p:nvSpPr>
            <p:cNvPr id="995" name="Google Shape;995;p71"/>
            <p:cNvSpPr/>
            <p:nvPr/>
          </p:nvSpPr>
          <p:spPr>
            <a:xfrm>
              <a:off x="4407873" y="3008302"/>
              <a:ext cx="1353933" cy="302207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3017187" y="1422169"/>
              <a:ext cx="3770624" cy="284649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5767706" y="3662305"/>
              <a:ext cx="1015358" cy="745103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6251432" y="3401986"/>
              <a:ext cx="523323" cy="285453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1"/>
            <p:cNvSpPr/>
            <p:nvPr/>
          </p:nvSpPr>
          <p:spPr>
            <a:xfrm>
              <a:off x="5753859" y="3210213"/>
              <a:ext cx="258308" cy="29154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1"/>
            <p:cNvSpPr/>
            <p:nvPr/>
          </p:nvSpPr>
          <p:spPr>
            <a:xfrm>
              <a:off x="5429522" y="3243171"/>
              <a:ext cx="496018" cy="394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1"/>
            <p:cNvSpPr/>
            <p:nvPr/>
          </p:nvSpPr>
          <p:spPr>
            <a:xfrm>
              <a:off x="4371482" y="3669217"/>
              <a:ext cx="208070" cy="362012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1"/>
            <p:cNvSpPr/>
            <p:nvPr/>
          </p:nvSpPr>
          <p:spPr>
            <a:xfrm>
              <a:off x="6247884" y="2170788"/>
              <a:ext cx="244850" cy="38293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1"/>
            <p:cNvSpPr/>
            <p:nvPr/>
          </p:nvSpPr>
          <p:spPr>
            <a:xfrm>
              <a:off x="6672286" y="4301020"/>
              <a:ext cx="429164" cy="324591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1"/>
            <p:cNvSpPr/>
            <p:nvPr/>
          </p:nvSpPr>
          <p:spPr>
            <a:xfrm>
              <a:off x="6126856" y="2867453"/>
              <a:ext cx="213197" cy="352857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1"/>
            <p:cNvSpPr/>
            <p:nvPr/>
          </p:nvSpPr>
          <p:spPr>
            <a:xfrm>
              <a:off x="5974563" y="3346919"/>
              <a:ext cx="169711" cy="208208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1"/>
            <p:cNvSpPr/>
            <p:nvPr/>
          </p:nvSpPr>
          <p:spPr>
            <a:xfrm>
              <a:off x="4308587" y="1425007"/>
              <a:ext cx="238144" cy="149226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1"/>
            <p:cNvSpPr/>
            <p:nvPr/>
          </p:nvSpPr>
          <p:spPr>
            <a:xfrm>
              <a:off x="3654785" y="1368246"/>
              <a:ext cx="225465" cy="81274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1"/>
            <p:cNvSpPr/>
            <p:nvPr/>
          </p:nvSpPr>
          <p:spPr>
            <a:xfrm>
              <a:off x="3247778" y="1913467"/>
              <a:ext cx="106038" cy="106038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1"/>
            <p:cNvSpPr/>
            <p:nvPr/>
          </p:nvSpPr>
          <p:spPr>
            <a:xfrm>
              <a:off x="5922471" y="3603073"/>
              <a:ext cx="197153" cy="75414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1"/>
            <p:cNvSpPr/>
            <p:nvPr/>
          </p:nvSpPr>
          <p:spPr>
            <a:xfrm>
              <a:off x="5596531" y="1447550"/>
              <a:ext cx="240021" cy="50192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1"/>
            <p:cNvSpPr/>
            <p:nvPr/>
          </p:nvSpPr>
          <p:spPr>
            <a:xfrm>
              <a:off x="6302471" y="4457386"/>
              <a:ext cx="115101" cy="89147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1"/>
            <p:cNvSpPr/>
            <p:nvPr/>
          </p:nvSpPr>
          <p:spPr>
            <a:xfrm>
              <a:off x="5237702" y="3097676"/>
              <a:ext cx="75163" cy="11723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1"/>
            <p:cNvSpPr/>
            <p:nvPr/>
          </p:nvSpPr>
          <p:spPr>
            <a:xfrm>
              <a:off x="4811309" y="1350234"/>
              <a:ext cx="147167" cy="6056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1"/>
            <p:cNvSpPr/>
            <p:nvPr/>
          </p:nvSpPr>
          <p:spPr>
            <a:xfrm>
              <a:off x="3799159" y="1351081"/>
              <a:ext cx="108006" cy="51016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1"/>
            <p:cNvSpPr/>
            <p:nvPr/>
          </p:nvSpPr>
          <p:spPr>
            <a:xfrm>
              <a:off x="6070690" y="3607490"/>
              <a:ext cx="117092" cy="70173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1"/>
            <p:cNvSpPr/>
            <p:nvPr/>
          </p:nvSpPr>
          <p:spPr>
            <a:xfrm>
              <a:off x="6109118" y="2693053"/>
              <a:ext cx="62048" cy="8592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1"/>
            <p:cNvSpPr/>
            <p:nvPr/>
          </p:nvSpPr>
          <p:spPr>
            <a:xfrm>
              <a:off x="6102320" y="3056548"/>
              <a:ext cx="69235" cy="8905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1"/>
            <p:cNvSpPr/>
            <p:nvPr/>
          </p:nvSpPr>
          <p:spPr>
            <a:xfrm>
              <a:off x="4148398" y="1347876"/>
              <a:ext cx="102078" cy="43326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1"/>
            <p:cNvSpPr/>
            <p:nvPr/>
          </p:nvSpPr>
          <p:spPr>
            <a:xfrm>
              <a:off x="6957692" y="3918917"/>
              <a:ext cx="67816" cy="73286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1"/>
            <p:cNvSpPr/>
            <p:nvPr/>
          </p:nvSpPr>
          <p:spPr>
            <a:xfrm>
              <a:off x="6342844" y="3291806"/>
              <a:ext cx="60492" cy="73057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1"/>
            <p:cNvSpPr/>
            <p:nvPr/>
          </p:nvSpPr>
          <p:spPr>
            <a:xfrm>
              <a:off x="4270228" y="1340759"/>
              <a:ext cx="79854" cy="45912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1"/>
            <p:cNvSpPr/>
            <p:nvPr/>
          </p:nvSpPr>
          <p:spPr>
            <a:xfrm>
              <a:off x="6391938" y="1539328"/>
              <a:ext cx="74224" cy="3826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1"/>
            <p:cNvSpPr/>
            <p:nvPr/>
          </p:nvSpPr>
          <p:spPr>
            <a:xfrm>
              <a:off x="4968065" y="1384176"/>
              <a:ext cx="74659" cy="43006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1"/>
            <p:cNvSpPr/>
            <p:nvPr/>
          </p:nvSpPr>
          <p:spPr>
            <a:xfrm>
              <a:off x="6195381" y="3460371"/>
              <a:ext cx="71226" cy="36826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1"/>
            <p:cNvSpPr/>
            <p:nvPr/>
          </p:nvSpPr>
          <p:spPr>
            <a:xfrm>
              <a:off x="4367934" y="1349456"/>
              <a:ext cx="56784" cy="36414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1"/>
            <p:cNvSpPr/>
            <p:nvPr/>
          </p:nvSpPr>
          <p:spPr>
            <a:xfrm>
              <a:off x="2276756" y="1356597"/>
              <a:ext cx="476243" cy="87018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1"/>
            <p:cNvSpPr/>
            <p:nvPr/>
          </p:nvSpPr>
          <p:spPr>
            <a:xfrm>
              <a:off x="567271" y="1306016"/>
              <a:ext cx="2959400" cy="3481006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1"/>
            <p:cNvSpPr/>
            <p:nvPr/>
          </p:nvSpPr>
          <p:spPr>
            <a:xfrm>
              <a:off x="1801338" y="1399281"/>
              <a:ext cx="259087" cy="83928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1"/>
            <p:cNvSpPr/>
            <p:nvPr/>
          </p:nvSpPr>
          <p:spPr>
            <a:xfrm>
              <a:off x="3232352" y="1644862"/>
              <a:ext cx="195413" cy="87499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1"/>
            <p:cNvSpPr/>
            <p:nvPr/>
          </p:nvSpPr>
          <p:spPr>
            <a:xfrm>
              <a:off x="1683857" y="2733952"/>
              <a:ext cx="241303" cy="103543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1"/>
            <p:cNvSpPr/>
            <p:nvPr/>
          </p:nvSpPr>
          <p:spPr>
            <a:xfrm>
              <a:off x="2075438" y="1371107"/>
              <a:ext cx="148334" cy="102559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1"/>
            <p:cNvSpPr/>
            <p:nvPr/>
          </p:nvSpPr>
          <p:spPr>
            <a:xfrm>
              <a:off x="1899823" y="2820420"/>
              <a:ext cx="151103" cy="6770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1"/>
            <p:cNvSpPr/>
            <p:nvPr/>
          </p:nvSpPr>
          <p:spPr>
            <a:xfrm>
              <a:off x="2113408" y="1668252"/>
              <a:ext cx="118672" cy="5907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1"/>
            <p:cNvSpPr/>
            <p:nvPr/>
          </p:nvSpPr>
          <p:spPr>
            <a:xfrm>
              <a:off x="1990388" y="1380445"/>
              <a:ext cx="86286" cy="41037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1"/>
            <p:cNvSpPr/>
            <p:nvPr/>
          </p:nvSpPr>
          <p:spPr>
            <a:xfrm>
              <a:off x="2065940" y="2853218"/>
              <a:ext cx="54220" cy="40580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1"/>
            <p:cNvSpPr/>
            <p:nvPr/>
          </p:nvSpPr>
          <p:spPr>
            <a:xfrm>
              <a:off x="2427058" y="4675822"/>
              <a:ext cx="57379" cy="35910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1"/>
            <p:cNvSpPr/>
            <p:nvPr/>
          </p:nvSpPr>
          <p:spPr>
            <a:xfrm>
              <a:off x="1822303" y="2858779"/>
              <a:ext cx="51428" cy="35041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1"/>
            <p:cNvSpPr/>
            <p:nvPr/>
          </p:nvSpPr>
          <p:spPr>
            <a:xfrm>
              <a:off x="6803751" y="3535235"/>
              <a:ext cx="43372" cy="49025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1"/>
            <p:cNvSpPr/>
            <p:nvPr/>
          </p:nvSpPr>
          <p:spPr>
            <a:xfrm>
              <a:off x="4282495" y="1581716"/>
              <a:ext cx="50261" cy="34697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1"/>
            <p:cNvSpPr/>
            <p:nvPr/>
          </p:nvSpPr>
          <p:spPr>
            <a:xfrm>
              <a:off x="6142671" y="3471723"/>
              <a:ext cx="45889" cy="3417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1"/>
            <p:cNvSpPr/>
            <p:nvPr/>
          </p:nvSpPr>
          <p:spPr>
            <a:xfrm>
              <a:off x="6469366" y="2167950"/>
              <a:ext cx="42182" cy="38634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1"/>
            <p:cNvSpPr/>
            <p:nvPr/>
          </p:nvSpPr>
          <p:spPr>
            <a:xfrm>
              <a:off x="3604547" y="2227136"/>
              <a:ext cx="49071" cy="11551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1"/>
            <p:cNvSpPr/>
            <p:nvPr/>
          </p:nvSpPr>
          <p:spPr>
            <a:xfrm>
              <a:off x="3933233" y="2415796"/>
              <a:ext cx="85851" cy="41564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1"/>
            <p:cNvSpPr/>
            <p:nvPr/>
          </p:nvSpPr>
          <p:spPr>
            <a:xfrm>
              <a:off x="4130614" y="2427148"/>
              <a:ext cx="46301" cy="3442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1"/>
            <p:cNvSpPr/>
            <p:nvPr/>
          </p:nvSpPr>
          <p:spPr>
            <a:xfrm>
              <a:off x="3480772" y="2303054"/>
              <a:ext cx="41129" cy="34949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71"/>
          <p:cNvSpPr/>
          <p:nvPr/>
        </p:nvSpPr>
        <p:spPr>
          <a:xfrm>
            <a:off x="5934700" y="1403875"/>
            <a:ext cx="2365800" cy="109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1"/>
          <p:cNvSpPr txBox="1">
            <a:spLocks noGrp="1"/>
          </p:cNvSpPr>
          <p:nvPr>
            <p:ph type="subTitle" idx="4294967295"/>
          </p:nvPr>
        </p:nvSpPr>
        <p:spPr>
          <a:xfrm>
            <a:off x="6452975" y="1887709"/>
            <a:ext cx="1707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dk1"/>
                </a:solidFill>
              </a:rPr>
              <a:t>In this technological age the demand is expanding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048" name="Google Shape;1048;p71"/>
          <p:cNvSpPr txBox="1">
            <a:spLocks noGrp="1"/>
          </p:cNvSpPr>
          <p:nvPr>
            <p:ph type="ctrTitle" idx="4294967295"/>
          </p:nvPr>
        </p:nvSpPr>
        <p:spPr>
          <a:xfrm>
            <a:off x="6452975" y="1527005"/>
            <a:ext cx="17178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Global Need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49" name="Google Shape;1049;p71"/>
          <p:cNvSpPr/>
          <p:nvPr/>
        </p:nvSpPr>
        <p:spPr>
          <a:xfrm>
            <a:off x="5934700" y="2856850"/>
            <a:ext cx="2365800" cy="10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71"/>
          <p:cNvSpPr txBox="1">
            <a:spLocks noGrp="1"/>
          </p:cNvSpPr>
          <p:nvPr>
            <p:ph type="subTitle" idx="4294967295"/>
          </p:nvPr>
        </p:nvSpPr>
        <p:spPr>
          <a:xfrm>
            <a:off x="6452975" y="3307523"/>
            <a:ext cx="1707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dk1"/>
                </a:solidFill>
              </a:rPr>
              <a:t>Hiring from any country for expert professionals.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051" name="Google Shape;1051;p71"/>
          <p:cNvSpPr txBox="1">
            <a:spLocks noGrp="1"/>
          </p:cNvSpPr>
          <p:nvPr>
            <p:ph type="ctrTitle" idx="4294967295"/>
          </p:nvPr>
        </p:nvSpPr>
        <p:spPr>
          <a:xfrm>
            <a:off x="6425322" y="2933608"/>
            <a:ext cx="17178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Remote Work 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52" name="Google Shape;1052;p71"/>
          <p:cNvSpPr/>
          <p:nvPr/>
        </p:nvSpPr>
        <p:spPr>
          <a:xfrm>
            <a:off x="5462976" y="1508576"/>
            <a:ext cx="882900" cy="88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71"/>
          <p:cNvSpPr/>
          <p:nvPr/>
        </p:nvSpPr>
        <p:spPr>
          <a:xfrm>
            <a:off x="5507051" y="2961551"/>
            <a:ext cx="882900" cy="88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71"/>
          <p:cNvGrpSpPr/>
          <p:nvPr/>
        </p:nvGrpSpPr>
        <p:grpSpPr>
          <a:xfrm>
            <a:off x="5721588" y="1728150"/>
            <a:ext cx="365675" cy="443750"/>
            <a:chOff x="4359500" y="2570300"/>
            <a:chExt cx="365675" cy="443750"/>
          </a:xfrm>
        </p:grpSpPr>
        <p:sp>
          <p:nvSpPr>
            <p:cNvPr id="1055" name="Google Shape;1055;p71"/>
            <p:cNvSpPr/>
            <p:nvPr/>
          </p:nvSpPr>
          <p:spPr>
            <a:xfrm>
              <a:off x="4359500" y="2570300"/>
              <a:ext cx="365675" cy="443750"/>
            </a:xfrm>
            <a:custGeom>
              <a:avLst/>
              <a:gdLst/>
              <a:ahLst/>
              <a:cxnLst/>
              <a:rect l="l" t="t" r="r" b="b"/>
              <a:pathLst>
                <a:path w="14627" h="17750" extrusionOk="0">
                  <a:moveTo>
                    <a:pt x="13575" y="1023"/>
                  </a:moveTo>
                  <a:lnTo>
                    <a:pt x="13575" y="2074"/>
                  </a:lnTo>
                  <a:lnTo>
                    <a:pt x="1137" y="2074"/>
                  </a:lnTo>
                  <a:cubicBezTo>
                    <a:pt x="1336" y="1449"/>
                    <a:pt x="1932" y="1023"/>
                    <a:pt x="2613" y="1023"/>
                  </a:cubicBezTo>
                  <a:close/>
                  <a:moveTo>
                    <a:pt x="13575" y="3096"/>
                  </a:moveTo>
                  <a:lnTo>
                    <a:pt x="13575" y="4147"/>
                  </a:lnTo>
                  <a:lnTo>
                    <a:pt x="2613" y="4147"/>
                  </a:lnTo>
                  <a:cubicBezTo>
                    <a:pt x="1932" y="4147"/>
                    <a:pt x="1336" y="3721"/>
                    <a:pt x="1137" y="3096"/>
                  </a:cubicBezTo>
                  <a:close/>
                  <a:moveTo>
                    <a:pt x="1052" y="4658"/>
                  </a:moveTo>
                  <a:cubicBezTo>
                    <a:pt x="1336" y="4885"/>
                    <a:pt x="1705" y="5056"/>
                    <a:pt x="2074" y="5141"/>
                  </a:cubicBezTo>
                  <a:lnTo>
                    <a:pt x="2074" y="16614"/>
                  </a:lnTo>
                  <a:cubicBezTo>
                    <a:pt x="1478" y="16387"/>
                    <a:pt x="1052" y="15819"/>
                    <a:pt x="1052" y="15137"/>
                  </a:cubicBezTo>
                  <a:lnTo>
                    <a:pt x="1052" y="4658"/>
                  </a:lnTo>
                  <a:close/>
                  <a:moveTo>
                    <a:pt x="13575" y="5198"/>
                  </a:moveTo>
                  <a:lnTo>
                    <a:pt x="13575" y="16699"/>
                  </a:lnTo>
                  <a:lnTo>
                    <a:pt x="3125" y="16699"/>
                  </a:lnTo>
                  <a:lnTo>
                    <a:pt x="3125" y="5198"/>
                  </a:lnTo>
                  <a:close/>
                  <a:moveTo>
                    <a:pt x="2613" y="1"/>
                  </a:moveTo>
                  <a:cubicBezTo>
                    <a:pt x="1165" y="1"/>
                    <a:pt x="1" y="1165"/>
                    <a:pt x="1" y="2585"/>
                  </a:cubicBezTo>
                  <a:lnTo>
                    <a:pt x="1" y="15137"/>
                  </a:lnTo>
                  <a:cubicBezTo>
                    <a:pt x="1" y="16557"/>
                    <a:pt x="1165" y="17750"/>
                    <a:pt x="2613" y="17750"/>
                  </a:cubicBezTo>
                  <a:lnTo>
                    <a:pt x="14626" y="17750"/>
                  </a:lnTo>
                  <a:lnTo>
                    <a:pt x="14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1"/>
            <p:cNvSpPr/>
            <p:nvPr/>
          </p:nvSpPr>
          <p:spPr>
            <a:xfrm>
              <a:off x="4463175" y="2725800"/>
              <a:ext cx="210175" cy="235725"/>
            </a:xfrm>
            <a:custGeom>
              <a:avLst/>
              <a:gdLst/>
              <a:ahLst/>
              <a:cxnLst/>
              <a:rect l="l" t="t" r="r" b="b"/>
              <a:pathLst>
                <a:path w="8407" h="9429" extrusionOk="0">
                  <a:moveTo>
                    <a:pt x="7355" y="1051"/>
                  </a:moveTo>
                  <a:lnTo>
                    <a:pt x="7355" y="8406"/>
                  </a:lnTo>
                  <a:lnTo>
                    <a:pt x="1051" y="8406"/>
                  </a:lnTo>
                  <a:lnTo>
                    <a:pt x="1051" y="1051"/>
                  </a:lnTo>
                  <a:close/>
                  <a:moveTo>
                    <a:pt x="0" y="0"/>
                  </a:moveTo>
                  <a:lnTo>
                    <a:pt x="0" y="9428"/>
                  </a:lnTo>
                  <a:lnTo>
                    <a:pt x="8406" y="9428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71"/>
          <p:cNvGrpSpPr/>
          <p:nvPr/>
        </p:nvGrpSpPr>
        <p:grpSpPr>
          <a:xfrm>
            <a:off x="5726625" y="3181113"/>
            <a:ext cx="443750" cy="443775"/>
            <a:chOff x="4791175" y="1842575"/>
            <a:chExt cx="443750" cy="443775"/>
          </a:xfrm>
        </p:grpSpPr>
        <p:sp>
          <p:nvSpPr>
            <p:cNvPr id="1058" name="Google Shape;1058;p71"/>
            <p:cNvSpPr/>
            <p:nvPr/>
          </p:nvSpPr>
          <p:spPr>
            <a:xfrm>
              <a:off x="4791175" y="1842575"/>
              <a:ext cx="443750" cy="443775"/>
            </a:xfrm>
            <a:custGeom>
              <a:avLst/>
              <a:gdLst/>
              <a:ahLst/>
              <a:cxnLst/>
              <a:rect l="l" t="t" r="r" b="b"/>
              <a:pathLst>
                <a:path w="17750" h="17751" extrusionOk="0">
                  <a:moveTo>
                    <a:pt x="16699" y="1023"/>
                  </a:moveTo>
                  <a:lnTo>
                    <a:pt x="16699" y="12525"/>
                  </a:lnTo>
                  <a:lnTo>
                    <a:pt x="15648" y="12525"/>
                  </a:lnTo>
                  <a:lnTo>
                    <a:pt x="15648" y="4147"/>
                  </a:lnTo>
                  <a:lnTo>
                    <a:pt x="11502" y="4147"/>
                  </a:lnTo>
                  <a:lnTo>
                    <a:pt x="11502" y="2074"/>
                  </a:lnTo>
                  <a:lnTo>
                    <a:pt x="7270" y="2074"/>
                  </a:lnTo>
                  <a:lnTo>
                    <a:pt x="7270" y="1023"/>
                  </a:lnTo>
                  <a:close/>
                  <a:moveTo>
                    <a:pt x="10451" y="3096"/>
                  </a:moveTo>
                  <a:lnTo>
                    <a:pt x="10451" y="4147"/>
                  </a:lnTo>
                  <a:lnTo>
                    <a:pt x="4147" y="4147"/>
                  </a:lnTo>
                  <a:lnTo>
                    <a:pt x="4147" y="14626"/>
                  </a:lnTo>
                  <a:lnTo>
                    <a:pt x="1023" y="14626"/>
                  </a:lnTo>
                  <a:lnTo>
                    <a:pt x="1023" y="3096"/>
                  </a:lnTo>
                  <a:close/>
                  <a:moveTo>
                    <a:pt x="14626" y="5198"/>
                  </a:moveTo>
                  <a:lnTo>
                    <a:pt x="14626" y="16699"/>
                  </a:lnTo>
                  <a:lnTo>
                    <a:pt x="5197" y="16699"/>
                  </a:lnTo>
                  <a:lnTo>
                    <a:pt x="5197" y="5198"/>
                  </a:lnTo>
                  <a:close/>
                  <a:moveTo>
                    <a:pt x="6220" y="1"/>
                  </a:moveTo>
                  <a:lnTo>
                    <a:pt x="6220" y="2074"/>
                  </a:lnTo>
                  <a:lnTo>
                    <a:pt x="0" y="2074"/>
                  </a:lnTo>
                  <a:lnTo>
                    <a:pt x="0" y="15649"/>
                  </a:lnTo>
                  <a:lnTo>
                    <a:pt x="4147" y="15649"/>
                  </a:lnTo>
                  <a:lnTo>
                    <a:pt x="4147" y="17750"/>
                  </a:lnTo>
                  <a:lnTo>
                    <a:pt x="15648" y="17750"/>
                  </a:lnTo>
                  <a:lnTo>
                    <a:pt x="15648" y="13575"/>
                  </a:lnTo>
                  <a:lnTo>
                    <a:pt x="17750" y="13575"/>
                  </a:lnTo>
                  <a:lnTo>
                    <a:pt x="17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1"/>
            <p:cNvSpPr/>
            <p:nvPr/>
          </p:nvSpPr>
          <p:spPr>
            <a:xfrm>
              <a:off x="4946650" y="1998075"/>
              <a:ext cx="183900" cy="26275"/>
            </a:xfrm>
            <a:custGeom>
              <a:avLst/>
              <a:gdLst/>
              <a:ahLst/>
              <a:cxnLst/>
              <a:rect l="l" t="t" r="r" b="b"/>
              <a:pathLst>
                <a:path w="7356" h="1051" extrusionOk="0">
                  <a:moveTo>
                    <a:pt x="1" y="0"/>
                  </a:moveTo>
                  <a:lnTo>
                    <a:pt x="1" y="1051"/>
                  </a:lnTo>
                  <a:lnTo>
                    <a:pt x="7356" y="1051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1"/>
            <p:cNvSpPr/>
            <p:nvPr/>
          </p:nvSpPr>
          <p:spPr>
            <a:xfrm>
              <a:off x="4946650" y="2050600"/>
              <a:ext cx="183900" cy="25600"/>
            </a:xfrm>
            <a:custGeom>
              <a:avLst/>
              <a:gdLst/>
              <a:ahLst/>
              <a:cxnLst/>
              <a:rect l="l" t="t" r="r" b="b"/>
              <a:pathLst>
                <a:path w="7356" h="1024" extrusionOk="0">
                  <a:moveTo>
                    <a:pt x="1" y="1"/>
                  </a:moveTo>
                  <a:lnTo>
                    <a:pt x="1" y="1023"/>
                  </a:lnTo>
                  <a:lnTo>
                    <a:pt x="7356" y="1023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1"/>
            <p:cNvSpPr/>
            <p:nvPr/>
          </p:nvSpPr>
          <p:spPr>
            <a:xfrm>
              <a:off x="4946650" y="2154250"/>
              <a:ext cx="127125" cy="26300"/>
            </a:xfrm>
            <a:custGeom>
              <a:avLst/>
              <a:gdLst/>
              <a:ahLst/>
              <a:cxnLst/>
              <a:rect l="l" t="t" r="r" b="b"/>
              <a:pathLst>
                <a:path w="5085" h="1052" extrusionOk="0">
                  <a:moveTo>
                    <a:pt x="1" y="1"/>
                  </a:moveTo>
                  <a:lnTo>
                    <a:pt x="1" y="1052"/>
                  </a:lnTo>
                  <a:lnTo>
                    <a:pt x="5084" y="1052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1"/>
            <p:cNvSpPr/>
            <p:nvPr/>
          </p:nvSpPr>
          <p:spPr>
            <a:xfrm>
              <a:off x="5007700" y="2102425"/>
              <a:ext cx="122850" cy="26300"/>
            </a:xfrm>
            <a:custGeom>
              <a:avLst/>
              <a:gdLst/>
              <a:ahLst/>
              <a:cxnLst/>
              <a:rect l="l" t="t" r="r" b="b"/>
              <a:pathLst>
                <a:path w="4914" h="1052" extrusionOk="0">
                  <a:moveTo>
                    <a:pt x="1" y="1"/>
                  </a:moveTo>
                  <a:lnTo>
                    <a:pt x="1" y="1052"/>
                  </a:lnTo>
                  <a:lnTo>
                    <a:pt x="4914" y="1052"/>
                  </a:lnTo>
                  <a:lnTo>
                    <a:pt x="49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1"/>
            <p:cNvSpPr/>
            <p:nvPr/>
          </p:nvSpPr>
          <p:spPr>
            <a:xfrm>
              <a:off x="4946650" y="2102425"/>
              <a:ext cx="34825" cy="26300"/>
            </a:xfrm>
            <a:custGeom>
              <a:avLst/>
              <a:gdLst/>
              <a:ahLst/>
              <a:cxnLst/>
              <a:rect l="l" t="t" r="r" b="b"/>
              <a:pathLst>
                <a:path w="1393" h="1052" extrusionOk="0">
                  <a:moveTo>
                    <a:pt x="1" y="1"/>
                  </a:moveTo>
                  <a:lnTo>
                    <a:pt x="1" y="1052"/>
                  </a:lnTo>
                  <a:lnTo>
                    <a:pt x="1392" y="1052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4" name="Google Shape;1064;p71"/>
          <p:cNvCxnSpPr>
            <a:stCxn id="1065" idx="6"/>
            <a:endCxn id="1053" idx="2"/>
          </p:cNvCxnSpPr>
          <p:nvPr/>
        </p:nvCxnSpPr>
        <p:spPr>
          <a:xfrm>
            <a:off x="1719251" y="2761001"/>
            <a:ext cx="3787800" cy="642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66" name="Google Shape;1066;p71"/>
          <p:cNvCxnSpPr>
            <a:endCxn id="1052" idx="2"/>
          </p:cNvCxnSpPr>
          <p:nvPr/>
        </p:nvCxnSpPr>
        <p:spPr>
          <a:xfrm>
            <a:off x="3805476" y="1687526"/>
            <a:ext cx="1657500" cy="26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80"/>
          <p:cNvSpPr txBox="1">
            <a:spLocks noGrp="1"/>
          </p:cNvSpPr>
          <p:nvPr>
            <p:ph type="title"/>
          </p:nvPr>
        </p:nvSpPr>
        <p:spPr>
          <a:xfrm>
            <a:off x="917000" y="737838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33%</a:t>
            </a:r>
            <a:endParaRPr dirty="0"/>
          </a:p>
        </p:txBody>
      </p:sp>
      <p:sp>
        <p:nvSpPr>
          <p:cNvPr id="1255" name="Google Shape;1255;p80"/>
          <p:cNvSpPr txBox="1">
            <a:spLocks noGrp="1"/>
          </p:cNvSpPr>
          <p:nvPr>
            <p:ph type="subTitle" idx="1"/>
          </p:nvPr>
        </p:nvSpPr>
        <p:spPr>
          <a:xfrm>
            <a:off x="917000" y="1331418"/>
            <a:ext cx="223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Growth over 10 years with a current talent shortage</a:t>
            </a:r>
            <a:endParaRPr dirty="0"/>
          </a:p>
        </p:txBody>
      </p:sp>
      <p:sp>
        <p:nvSpPr>
          <p:cNvPr id="1256" name="Google Shape;1256;p80"/>
          <p:cNvSpPr txBox="1">
            <a:spLocks noGrp="1"/>
          </p:cNvSpPr>
          <p:nvPr>
            <p:ph type="title" idx="2"/>
          </p:nvPr>
        </p:nvSpPr>
        <p:spPr>
          <a:xfrm>
            <a:off x="3024473" y="2072741"/>
            <a:ext cx="3095053" cy="489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$60-$70k</a:t>
            </a:r>
            <a:endParaRPr sz="4000" dirty="0"/>
          </a:p>
        </p:txBody>
      </p:sp>
      <p:sp>
        <p:nvSpPr>
          <p:cNvPr id="1257" name="Google Shape;1257;p80"/>
          <p:cNvSpPr txBox="1">
            <a:spLocks noGrp="1"/>
          </p:cNvSpPr>
          <p:nvPr>
            <p:ph type="subTitle" idx="3"/>
          </p:nvPr>
        </p:nvSpPr>
        <p:spPr>
          <a:xfrm>
            <a:off x="3455250" y="2614493"/>
            <a:ext cx="223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Current entry level salary</a:t>
            </a:r>
            <a:endParaRPr dirty="0"/>
          </a:p>
        </p:txBody>
      </p:sp>
      <p:sp>
        <p:nvSpPr>
          <p:cNvPr id="1258" name="Google Shape;1258;p80"/>
          <p:cNvSpPr txBox="1">
            <a:spLocks noGrp="1"/>
          </p:cNvSpPr>
          <p:nvPr>
            <p:ph type="title" idx="4"/>
          </p:nvPr>
        </p:nvSpPr>
        <p:spPr>
          <a:xfrm>
            <a:off x="5841642" y="3363643"/>
            <a:ext cx="2594638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450,000</a:t>
            </a:r>
            <a:endParaRPr sz="4000" dirty="0"/>
          </a:p>
        </p:txBody>
      </p:sp>
      <p:sp>
        <p:nvSpPr>
          <p:cNvPr id="1259" name="Google Shape;1259;p80"/>
          <p:cNvSpPr txBox="1">
            <a:spLocks noGrp="1"/>
          </p:cNvSpPr>
          <p:nvPr>
            <p:ph type="subTitle" idx="5"/>
          </p:nvPr>
        </p:nvSpPr>
        <p:spPr>
          <a:xfrm>
            <a:off x="5993550" y="3957943"/>
            <a:ext cx="223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</a:t>
            </a:r>
            <a:r>
              <a:rPr lang="en" dirty="0" smtClean="0"/>
              <a:t>nfilled roles in the U.S. alone</a:t>
            </a:r>
            <a:endParaRPr dirty="0"/>
          </a:p>
        </p:txBody>
      </p:sp>
      <p:sp>
        <p:nvSpPr>
          <p:cNvPr id="1260" name="Google Shape;1260;p80"/>
          <p:cNvSpPr txBox="1">
            <a:spLocks noGrp="1"/>
          </p:cNvSpPr>
          <p:nvPr>
            <p:ph type="ctrTitle" idx="6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SOC Analyst</a:t>
            </a:r>
            <a:endParaRPr dirty="0"/>
          </a:p>
        </p:txBody>
      </p:sp>
      <p:sp>
        <p:nvSpPr>
          <p:cNvPr id="1261" name="Google Shape;1261;p8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/>
          <p:nvPr/>
        </p:nvSpPr>
        <p:spPr>
          <a:xfrm>
            <a:off x="0" y="1652100"/>
            <a:ext cx="91440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1353" name="Google Shape;1353;p87"/>
          <p:cNvSpPr txBox="1">
            <a:spLocks noGrp="1"/>
          </p:cNvSpPr>
          <p:nvPr>
            <p:ph type="body" idx="1"/>
          </p:nvPr>
        </p:nvSpPr>
        <p:spPr>
          <a:xfrm>
            <a:off x="741280" y="671159"/>
            <a:ext cx="7695000" cy="3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◂"/>
            </a:pPr>
            <a:r>
              <a:rPr lang="en-US" sz="10000" dirty="0" smtClean="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Thank You!</a:t>
            </a:r>
            <a:endParaRPr sz="10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354" name="Google Shape;1354;p8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Thanks!</a:t>
            </a:r>
            <a:endParaRPr dirty="0"/>
          </a:p>
        </p:txBody>
      </p:sp>
      <p:sp>
        <p:nvSpPr>
          <p:cNvPr id="1355" name="Google Shape;1355;p8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17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>
            <a:spLocks noGrp="1"/>
          </p:cNvSpPr>
          <p:nvPr>
            <p:ph type="title" idx="2"/>
          </p:nvPr>
        </p:nvSpPr>
        <p:spPr>
          <a:xfrm>
            <a:off x="1452282" y="1951882"/>
            <a:ext cx="6069105" cy="11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My, I am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ctrTitle" idx="15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My, </a:t>
            </a:r>
            <a:r>
              <a:rPr lang="en" dirty="0" smtClean="0"/>
              <a:t>I am</a:t>
            </a:r>
            <a:endParaRPr sz="3600" dirty="0"/>
          </a:p>
        </p:txBody>
      </p:sp>
      <p:sp>
        <p:nvSpPr>
          <p:cNvPr id="454" name="Google Shape;454;p49"/>
          <p:cNvSpPr txBox="1">
            <a:spLocks noGrp="1"/>
          </p:cNvSpPr>
          <p:nvPr>
            <p:ph type="title" idx="2"/>
          </p:nvPr>
        </p:nvSpPr>
        <p:spPr>
          <a:xfrm rot="21001356">
            <a:off x="1958184" y="4017942"/>
            <a:ext cx="461860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Problem-Solver</a:t>
            </a:r>
            <a:endParaRPr dirty="0"/>
          </a:p>
        </p:txBody>
      </p:sp>
      <p:sp>
        <p:nvSpPr>
          <p:cNvPr id="457" name="Google Shape;457;p49"/>
          <p:cNvSpPr txBox="1">
            <a:spLocks noGrp="1"/>
          </p:cNvSpPr>
          <p:nvPr>
            <p:ph type="title" idx="5"/>
          </p:nvPr>
        </p:nvSpPr>
        <p:spPr>
          <a:xfrm rot="532506">
            <a:off x="1919574" y="321927"/>
            <a:ext cx="279535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Brother</a:t>
            </a:r>
            <a:endParaRPr dirty="0"/>
          </a:p>
        </p:txBody>
      </p:sp>
      <p:pic>
        <p:nvPicPr>
          <p:cNvPr id="461" name="Google Shape;461;p49"/>
          <p:cNvPicPr preferRelativeResize="0"/>
          <p:nvPr/>
        </p:nvPicPr>
        <p:blipFill rotWithShape="1">
          <a:blip r:embed="rId3">
            <a:alphaModFix/>
          </a:blip>
          <a:srcRect t="39836" b="39838"/>
          <a:stretch/>
        </p:blipFill>
        <p:spPr>
          <a:xfrm>
            <a:off x="0" y="2049025"/>
            <a:ext cx="9144000" cy="104545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</a:t>
            </a:r>
            <a:endParaRPr dirty="0"/>
          </a:p>
        </p:txBody>
      </p:sp>
      <p:sp>
        <p:nvSpPr>
          <p:cNvPr id="27" name="Google Shape;457;p49"/>
          <p:cNvSpPr txBox="1">
            <a:spLocks noGrp="1"/>
          </p:cNvSpPr>
          <p:nvPr>
            <p:ph type="title" idx="5"/>
          </p:nvPr>
        </p:nvSpPr>
        <p:spPr>
          <a:xfrm rot="21200134">
            <a:off x="1089107" y="1089257"/>
            <a:ext cx="279535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Friend</a:t>
            </a:r>
            <a:endParaRPr dirty="0"/>
          </a:p>
        </p:txBody>
      </p:sp>
      <p:sp>
        <p:nvSpPr>
          <p:cNvPr id="28" name="Google Shape;457;p49"/>
          <p:cNvSpPr txBox="1">
            <a:spLocks noGrp="1"/>
          </p:cNvSpPr>
          <p:nvPr>
            <p:ph type="title" idx="5"/>
          </p:nvPr>
        </p:nvSpPr>
        <p:spPr>
          <a:xfrm>
            <a:off x="5906288" y="1135988"/>
            <a:ext cx="279535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Teacher</a:t>
            </a:r>
            <a:endParaRPr dirty="0"/>
          </a:p>
        </p:txBody>
      </p:sp>
      <p:sp>
        <p:nvSpPr>
          <p:cNvPr id="29" name="Google Shape;457;p49"/>
          <p:cNvSpPr txBox="1">
            <a:spLocks noGrp="1"/>
          </p:cNvSpPr>
          <p:nvPr>
            <p:ph type="title" idx="5"/>
          </p:nvPr>
        </p:nvSpPr>
        <p:spPr>
          <a:xfrm rot="20671114">
            <a:off x="3345089" y="966020"/>
            <a:ext cx="279535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Learner</a:t>
            </a:r>
            <a:endParaRPr dirty="0"/>
          </a:p>
        </p:txBody>
      </p:sp>
      <p:sp>
        <p:nvSpPr>
          <p:cNvPr id="30" name="Google Shape;454;p49"/>
          <p:cNvSpPr txBox="1">
            <a:spLocks noGrp="1"/>
          </p:cNvSpPr>
          <p:nvPr>
            <p:ph type="title" idx="2"/>
          </p:nvPr>
        </p:nvSpPr>
        <p:spPr>
          <a:xfrm>
            <a:off x="413347" y="50360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Son</a:t>
            </a:r>
            <a:endParaRPr dirty="0"/>
          </a:p>
        </p:txBody>
      </p:sp>
      <p:sp>
        <p:nvSpPr>
          <p:cNvPr id="31" name="Google Shape;454;p49"/>
          <p:cNvSpPr txBox="1">
            <a:spLocks noGrp="1"/>
          </p:cNvSpPr>
          <p:nvPr>
            <p:ph type="title" idx="2"/>
          </p:nvPr>
        </p:nvSpPr>
        <p:spPr>
          <a:xfrm rot="997925">
            <a:off x="6433125" y="3577785"/>
            <a:ext cx="255397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Fighter</a:t>
            </a:r>
            <a:endParaRPr dirty="0"/>
          </a:p>
        </p:txBody>
      </p:sp>
      <p:sp>
        <p:nvSpPr>
          <p:cNvPr id="32" name="Google Shape;454;p49"/>
          <p:cNvSpPr txBox="1">
            <a:spLocks noGrp="1"/>
          </p:cNvSpPr>
          <p:nvPr>
            <p:ph type="title" idx="2"/>
          </p:nvPr>
        </p:nvSpPr>
        <p:spPr>
          <a:xfrm rot="1039090">
            <a:off x="55310" y="4312289"/>
            <a:ext cx="210067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Lover</a:t>
            </a:r>
            <a:endParaRPr dirty="0"/>
          </a:p>
        </p:txBody>
      </p:sp>
      <p:sp>
        <p:nvSpPr>
          <p:cNvPr id="33" name="Google Shape;454;p49"/>
          <p:cNvSpPr txBox="1">
            <a:spLocks noGrp="1"/>
          </p:cNvSpPr>
          <p:nvPr>
            <p:ph type="title" idx="2"/>
          </p:nvPr>
        </p:nvSpPr>
        <p:spPr>
          <a:xfrm rot="21365405">
            <a:off x="1306861" y="3441287"/>
            <a:ext cx="265127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Listener</a:t>
            </a:r>
            <a:endParaRPr dirty="0"/>
          </a:p>
        </p:txBody>
      </p:sp>
      <p:sp>
        <p:nvSpPr>
          <p:cNvPr id="34" name="Google Shape;454;p49"/>
          <p:cNvSpPr txBox="1">
            <a:spLocks noGrp="1"/>
          </p:cNvSpPr>
          <p:nvPr>
            <p:ph type="title" idx="2"/>
          </p:nvPr>
        </p:nvSpPr>
        <p:spPr>
          <a:xfrm rot="563082">
            <a:off x="4295764" y="247397"/>
            <a:ext cx="281394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Dreamer</a:t>
            </a:r>
            <a:endParaRPr dirty="0"/>
          </a:p>
        </p:txBody>
      </p:sp>
      <p:sp>
        <p:nvSpPr>
          <p:cNvPr id="36" name="Google Shape;454;p49"/>
          <p:cNvSpPr txBox="1">
            <a:spLocks noGrp="1"/>
          </p:cNvSpPr>
          <p:nvPr>
            <p:ph type="title" idx="2"/>
          </p:nvPr>
        </p:nvSpPr>
        <p:spPr>
          <a:xfrm rot="21168685">
            <a:off x="5799295" y="431228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Goof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0"/>
          <p:cNvSpPr txBox="1">
            <a:spLocks noGrp="1"/>
          </p:cNvSpPr>
          <p:nvPr>
            <p:ph type="ctrTitle"/>
          </p:nvPr>
        </p:nvSpPr>
        <p:spPr>
          <a:xfrm>
            <a:off x="5155260" y="822700"/>
            <a:ext cx="3090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Who I am</a:t>
            </a:r>
            <a:endParaRPr sz="2800" dirty="0"/>
          </a:p>
        </p:txBody>
      </p:sp>
      <p:sp>
        <p:nvSpPr>
          <p:cNvPr id="469" name="Google Shape;469;p50"/>
          <p:cNvSpPr txBox="1">
            <a:spLocks noGrp="1"/>
          </p:cNvSpPr>
          <p:nvPr>
            <p:ph type="subTitle" idx="1"/>
          </p:nvPr>
        </p:nvSpPr>
        <p:spPr>
          <a:xfrm>
            <a:off x="5115400" y="2760425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i="1" dirty="0"/>
              <a:t>“I am not one role; I am the sum of all the roles I’ve played — student, teacher, lover, dreamer.”</a:t>
            </a:r>
            <a:r>
              <a:rPr lang="en-US" sz="1400" dirty="0"/>
              <a:t> — Unknown</a:t>
            </a:r>
            <a:endParaRPr sz="1400" dirty="0"/>
          </a:p>
        </p:txBody>
      </p:sp>
      <p:sp>
        <p:nvSpPr>
          <p:cNvPr id="470" name="Google Shape;470;p50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My, I am</a:t>
            </a:r>
            <a:endParaRPr dirty="0"/>
          </a:p>
        </p:txBody>
      </p:sp>
      <p:sp>
        <p:nvSpPr>
          <p:cNvPr id="471" name="Google Shape;471;p50"/>
          <p:cNvSpPr txBox="1">
            <a:spLocks noGrp="1"/>
          </p:cNvSpPr>
          <p:nvPr>
            <p:ph type="sldNum" idx="3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dirty="0"/>
          </a:p>
        </p:txBody>
      </p:sp>
      <p:pic>
        <p:nvPicPr>
          <p:cNvPr id="472" name="Google Shape;472;p50"/>
          <p:cNvPicPr preferRelativeResize="0"/>
          <p:nvPr/>
        </p:nvPicPr>
        <p:blipFill rotWithShape="1">
          <a:blip r:embed="rId3">
            <a:alphaModFix/>
          </a:blip>
          <a:srcRect l="7234" r="41494"/>
          <a:stretch/>
        </p:blipFill>
        <p:spPr>
          <a:xfrm>
            <a:off x="928075" y="598613"/>
            <a:ext cx="3597048" cy="39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0"/>
          <p:cNvSpPr/>
          <p:nvPr/>
        </p:nvSpPr>
        <p:spPr>
          <a:xfrm>
            <a:off x="928100" y="598650"/>
            <a:ext cx="3597000" cy="39462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>
            <a:off x="4806975" y="1380625"/>
            <a:ext cx="30825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9" name="Google Shape;479;p51"/>
          <p:cNvSpPr txBox="1">
            <a:spLocks noGrp="1"/>
          </p:cNvSpPr>
          <p:nvPr>
            <p:ph type="subTitle" idx="1"/>
          </p:nvPr>
        </p:nvSpPr>
        <p:spPr>
          <a:xfrm>
            <a:off x="4806975" y="2255725"/>
            <a:ext cx="3082500" cy="19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 little about myself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Hands-on kind of guy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Prefer to keep it simple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Love to learn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smtClean="0"/>
              <a:t>Building community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5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My, I am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dirty="0"/>
          </a:p>
        </p:txBody>
      </p:sp>
      <p:pic>
        <p:nvPicPr>
          <p:cNvPr id="482" name="Google Shape;482;p51"/>
          <p:cNvPicPr preferRelativeResize="0"/>
          <p:nvPr/>
        </p:nvPicPr>
        <p:blipFill rotWithShape="1">
          <a:blip r:embed="rId3">
            <a:alphaModFix/>
          </a:blip>
          <a:srcRect l="970" t="970" r="51917"/>
          <a:stretch/>
        </p:blipFill>
        <p:spPr>
          <a:xfrm>
            <a:off x="0" y="0"/>
            <a:ext cx="4350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/>
          <p:nvPr/>
        </p:nvSpPr>
        <p:spPr>
          <a:xfrm>
            <a:off x="0" y="0"/>
            <a:ext cx="4350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/>
          <p:nvPr/>
        </p:nvSpPr>
        <p:spPr>
          <a:xfrm>
            <a:off x="1659142" y="1370325"/>
            <a:ext cx="761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2"/>
          <p:cNvSpPr/>
          <p:nvPr/>
        </p:nvSpPr>
        <p:spPr>
          <a:xfrm>
            <a:off x="-68675" y="3026125"/>
            <a:ext cx="75387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2"/>
          <p:cNvSpPr txBox="1">
            <a:spLocks noGrp="1"/>
          </p:cNvSpPr>
          <p:nvPr>
            <p:ph type="subTitle" idx="1"/>
          </p:nvPr>
        </p:nvSpPr>
        <p:spPr>
          <a:xfrm>
            <a:off x="3158498" y="1768224"/>
            <a:ext cx="5737422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What drives me?</a:t>
            </a:r>
            <a:endParaRPr sz="5400" dirty="0"/>
          </a:p>
        </p:txBody>
      </p:sp>
      <p:sp>
        <p:nvSpPr>
          <p:cNvPr id="491" name="Google Shape;491;p52"/>
          <p:cNvSpPr/>
          <p:nvPr/>
        </p:nvSpPr>
        <p:spPr>
          <a:xfrm>
            <a:off x="2513852" y="1858610"/>
            <a:ext cx="265325" cy="241609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2"/>
          <p:cNvSpPr/>
          <p:nvPr/>
        </p:nvSpPr>
        <p:spPr>
          <a:xfrm>
            <a:off x="6289949" y="3472749"/>
            <a:ext cx="288782" cy="241590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2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My, I am</a:t>
            </a:r>
            <a:endParaRPr dirty="0"/>
          </a:p>
        </p:txBody>
      </p:sp>
      <p:sp>
        <p:nvSpPr>
          <p:cNvPr id="497" name="Google Shape;497;p52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>
          <a:xfrm>
            <a:off x="267380" y="3254724"/>
            <a:ext cx="5782235" cy="855214"/>
          </a:xfrm>
        </p:spPr>
        <p:txBody>
          <a:bodyPr/>
          <a:lstStyle/>
          <a:p>
            <a:pPr lvl="0" algn="ctr"/>
            <a:r>
              <a:rPr lang="en-US" dirty="0"/>
              <a:t>I believe we should </a:t>
            </a:r>
            <a:r>
              <a:rPr lang="en-US" dirty="0" smtClean="0"/>
              <a:t>try </a:t>
            </a:r>
            <a:r>
              <a:rPr lang="en-US" dirty="0"/>
              <a:t>our best to realize our potential and the potential of those around </a:t>
            </a:r>
            <a:r>
              <a:rPr lang="en-US" dirty="0" smtClean="0"/>
              <a:t>us. To build each other up make the world around us a brighter place.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>
            <a:spLocks noGrp="1"/>
          </p:cNvSpPr>
          <p:nvPr>
            <p:ph type="title" idx="2"/>
          </p:nvPr>
        </p:nvSpPr>
        <p:spPr>
          <a:xfrm>
            <a:off x="2779008" y="1414604"/>
            <a:ext cx="3607746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Goals</a:t>
            </a:r>
            <a:endParaRPr dirty="0"/>
          </a:p>
        </p:txBody>
      </p:sp>
      <p:sp>
        <p:nvSpPr>
          <p:cNvPr id="504" name="Google Shape;504;p53"/>
          <p:cNvSpPr txBox="1">
            <a:spLocks noGrp="1"/>
          </p:cNvSpPr>
          <p:nvPr>
            <p:ph type="subTitle" idx="1"/>
          </p:nvPr>
        </p:nvSpPr>
        <p:spPr>
          <a:xfrm>
            <a:off x="3154281" y="3101502"/>
            <a:ext cx="28572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i="1" dirty="0"/>
              <a:t>“Setting goals is the first step in turning the invisible into the visible.”</a:t>
            </a:r>
            <a:r>
              <a:rPr lang="en-US" dirty="0"/>
              <a:t> — Tony Robbins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 txBox="1">
            <a:spLocks noGrp="1"/>
          </p:cNvSpPr>
          <p:nvPr>
            <p:ph type="subTitle" idx="1"/>
          </p:nvPr>
        </p:nvSpPr>
        <p:spPr>
          <a:xfrm>
            <a:off x="6054575" y="3460512"/>
            <a:ext cx="2244000" cy="10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While in DAE I hope to grow as a person in my ability to stand on my own two feet as a professional cyber security analyst</a:t>
            </a:r>
            <a:endParaRPr dirty="0"/>
          </a:p>
        </p:txBody>
      </p:sp>
      <p:sp>
        <p:nvSpPr>
          <p:cNvPr id="510" name="Google Shape;510;p54"/>
          <p:cNvSpPr txBox="1">
            <a:spLocks noGrp="1"/>
          </p:cNvSpPr>
          <p:nvPr>
            <p:ph type="subTitle" idx="2"/>
          </p:nvPr>
        </p:nvSpPr>
        <p:spPr>
          <a:xfrm>
            <a:off x="1243500" y="714324"/>
            <a:ext cx="2603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I’m thankful to DAE for giving me a chance to strengthen my competency in not only tech but also in and giving me a chance to grow confident into a whole new career path </a:t>
            </a:r>
            <a:endParaRPr dirty="0"/>
          </a:p>
        </p:txBody>
      </p:sp>
      <p:sp>
        <p:nvSpPr>
          <p:cNvPr id="511" name="Google Shape;511;p54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Goals</a:t>
            </a:r>
            <a:endParaRPr dirty="0"/>
          </a:p>
        </p:txBody>
      </p:sp>
      <p:sp>
        <p:nvSpPr>
          <p:cNvPr id="512" name="Google Shape;512;p5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</a:t>
            </a:r>
            <a:endParaRPr dirty="0"/>
          </a:p>
        </p:txBody>
      </p:sp>
      <p:sp>
        <p:nvSpPr>
          <p:cNvPr id="513" name="Google Shape;513;p54"/>
          <p:cNvSpPr txBox="1">
            <a:spLocks noGrp="1"/>
          </p:cNvSpPr>
          <p:nvPr>
            <p:ph type="title"/>
          </p:nvPr>
        </p:nvSpPr>
        <p:spPr>
          <a:xfrm>
            <a:off x="4285350" y="4073694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 sz="2800"/>
          </a:p>
        </p:txBody>
      </p:sp>
      <p:sp>
        <p:nvSpPr>
          <p:cNvPr id="514" name="Google Shape;514;p54"/>
          <p:cNvSpPr txBox="1">
            <a:spLocks noGrp="1"/>
          </p:cNvSpPr>
          <p:nvPr>
            <p:ph type="title" idx="3"/>
          </p:nvPr>
        </p:nvSpPr>
        <p:spPr>
          <a:xfrm>
            <a:off x="-525725" y="781573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's Thesis XL by Slidesgo">
  <a:themeElements>
    <a:clrScheme name="Simple Light">
      <a:dk1>
        <a:srgbClr val="FDF3E5"/>
      </a:dk1>
      <a:lt1>
        <a:srgbClr val="338987"/>
      </a:lt1>
      <a:dk2>
        <a:srgbClr val="FFB8A5"/>
      </a:dk2>
      <a:lt2>
        <a:srgbClr val="A6B8BF"/>
      </a:lt2>
      <a:accent1>
        <a:srgbClr val="FDF3E5"/>
      </a:accent1>
      <a:accent2>
        <a:srgbClr val="338987"/>
      </a:accent2>
      <a:accent3>
        <a:srgbClr val="FFB8A5"/>
      </a:accent3>
      <a:accent4>
        <a:srgbClr val="A6B8BF"/>
      </a:accent4>
      <a:accent5>
        <a:srgbClr val="FDF3E5"/>
      </a:accent5>
      <a:accent6>
        <a:srgbClr val="338987"/>
      </a:accent6>
      <a:hlink>
        <a:srgbClr val="3389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720</Words>
  <Application>Microsoft Office PowerPoint</Application>
  <PresentationFormat>On-screen Show (16:9)</PresentationFormat>
  <Paragraphs>164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Josefin Slab</vt:lpstr>
      <vt:lpstr>Fira Sans Extra Condensed Medium</vt:lpstr>
      <vt:lpstr>Josefin Slab SemiBold</vt:lpstr>
      <vt:lpstr>Arial</vt:lpstr>
      <vt:lpstr>Josefin Sans SemiBold</vt:lpstr>
      <vt:lpstr>Nunito Light</vt:lpstr>
      <vt:lpstr>Josefin Sans</vt:lpstr>
      <vt:lpstr>Master's Thesis XL by Slidesgo</vt:lpstr>
      <vt:lpstr>My Journey</vt:lpstr>
      <vt:lpstr>Table of Contents</vt:lpstr>
      <vt:lpstr>My, I am</vt:lpstr>
      <vt:lpstr>My, I am</vt:lpstr>
      <vt:lpstr>Who I am</vt:lpstr>
      <vt:lpstr>Background</vt:lpstr>
      <vt:lpstr>My, I am</vt:lpstr>
      <vt:lpstr>Goals</vt:lpstr>
      <vt:lpstr>Goals</vt:lpstr>
      <vt:lpstr>Goals</vt:lpstr>
      <vt:lpstr>Why Cybersecurity?</vt:lpstr>
      <vt:lpstr>Why Cybersecurity</vt:lpstr>
      <vt:lpstr>SOC Virtual Lab</vt:lpstr>
      <vt:lpstr>What is a Virtual Lab?</vt:lpstr>
      <vt:lpstr>Project</vt:lpstr>
      <vt:lpstr>Project</vt:lpstr>
      <vt:lpstr>Project</vt:lpstr>
      <vt:lpstr>SOC Analyst</vt:lpstr>
      <vt:lpstr>SOC Analyst</vt:lpstr>
      <vt:lpstr>—Someone famous</vt:lpstr>
      <vt:lpstr>SOC Analyst</vt:lpstr>
      <vt:lpstr>33%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Thesis</dc:title>
  <cp:lastModifiedBy>Jonah</cp:lastModifiedBy>
  <cp:revision>27</cp:revision>
  <dcterms:modified xsi:type="dcterms:W3CDTF">2025-08-21T05:17:10Z</dcterms:modified>
</cp:coreProperties>
</file>